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1.xml" ContentType="application/vnd.openxmlformats-officedocument.drawingml.chart+xml"/>
  <Override PartName="/ppt/notesSlides/notesSlide23.xml" ContentType="application/vnd.openxmlformats-officedocument.presentationml.notesSlide+xml"/>
  <Override PartName="/ppt/charts/chart2.xml" ContentType="application/vnd.openxmlformats-officedocument.drawingml.chart+xml"/>
  <Override PartName="/ppt/notesSlides/notesSlide24.xml" ContentType="application/vnd.openxmlformats-officedocument.presentationml.notesSlide+xml"/>
  <Override PartName="/ppt/charts/chart3.xml" ContentType="application/vnd.openxmlformats-officedocument.drawingml.chart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87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90" r:id="rId26"/>
    <p:sldId id="286" r:id="rId27"/>
    <p:sldId id="279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84" autoAdjust="0"/>
  </p:normalViewPr>
  <p:slideViewPr>
    <p:cSldViewPr>
      <p:cViewPr varScale="1">
        <p:scale>
          <a:sx n="73" d="100"/>
          <a:sy n="73" d="100"/>
        </p:scale>
        <p:origin x="127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 sz="2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800"/>
              <a:t>Interval Grade Distribution </a:t>
            </a:r>
          </a:p>
        </c:rich>
      </c:tx>
      <c:layout>
        <c:manualLayout>
          <c:xMode val="edge"/>
          <c:yMode val="edge"/>
          <c:x val="0.28655382900838677"/>
          <c:y val="2.903421245959831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9702737135272"/>
          <c:y val="0.13149428630166521"/>
          <c:w val="0.87022965636156435"/>
          <c:h val="0.71038042851483962"/>
        </c:manualLayout>
      </c:layout>
      <c:barChart>
        <c:barDir val="col"/>
        <c:grouping val="clustered"/>
        <c:varyColors val="0"/>
        <c:ser>
          <c:idx val="1"/>
          <c:order val="0"/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71FF-4CCF-B6F4-3269777CE230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3-71FF-4CCF-B6F4-3269777CE230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71FF-4CCF-B6F4-3269777CE230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7-71FF-4CCF-B6F4-3269777CE230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9-71FF-4CCF-B6F4-3269777CE230}"/>
              </c:ext>
            </c:extLst>
          </c:dPt>
          <c:dPt>
            <c:idx val="6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B-71FF-4CCF-B6F4-3269777CE230}"/>
              </c:ext>
            </c:extLst>
          </c:dPt>
          <c:cat>
            <c:strRef>
              <c:f>Midterm!$S$4:$S$10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Midterm!$T$4:$T$10</c:f>
              <c:numCache>
                <c:formatCode>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1FF-4CCF-B6F4-3269777CE2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2972416"/>
        <c:axId val="272974592"/>
      </c:barChart>
      <c:catAx>
        <c:axId val="272972416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Interval</a:t>
                </a:r>
              </a:p>
            </c:rich>
          </c:tx>
          <c:layout>
            <c:manualLayout>
              <c:xMode val="edge"/>
              <c:yMode val="edge"/>
              <c:x val="0.49941900808835449"/>
              <c:y val="0.9247897790235317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272974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72974592"/>
        <c:scaling>
          <c:orientation val="minMax"/>
          <c:max val="4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Frequency</a:t>
                </a:r>
              </a:p>
            </c:rich>
          </c:tx>
          <c:layout>
            <c:manualLayout>
              <c:xMode val="edge"/>
              <c:yMode val="edge"/>
              <c:x val="2.9588128641444215E-2"/>
              <c:y val="0.4168002955044216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272972416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 b="1"/>
            </a:pPr>
            <a:r>
              <a:rPr lang="tr-TR" sz="2800" b="1"/>
              <a:t> CTIS</a:t>
            </a:r>
            <a:r>
              <a:rPr lang="tr-TR" sz="2800" b="1" baseline="0"/>
              <a:t> 186</a:t>
            </a:r>
            <a:r>
              <a:rPr lang="tr-TR" sz="2800" b="1"/>
              <a:t> Letter Grade Distribution</a:t>
            </a:r>
          </a:p>
        </c:rich>
      </c:tx>
      <c:layout>
        <c:manualLayout>
          <c:xMode val="edge"/>
          <c:yMode val="edge"/>
          <c:x val="0.18023511738725098"/>
          <c:y val="3.5444150834281853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114225202496854"/>
          <c:y val="0.176700059884389"/>
          <c:w val="0.87259812742235265"/>
          <c:h val="0.67487394075740559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cat>
            <c:strRef>
              <c:f>Midterm!$L$4:$L$17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A3-4485-965A-5F696104AC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73009280"/>
        <c:axId val="273363712"/>
        <c:axId val="0"/>
      </c:bar3DChart>
      <c:catAx>
        <c:axId val="273009280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1"/>
                </a:pPr>
                <a:r>
                  <a:rPr lang="tr-TR" sz="1400" b="1"/>
                  <a:t>Letter Grade</a:t>
                </a:r>
              </a:p>
            </c:rich>
          </c:tx>
          <c:layout>
            <c:manualLayout>
              <c:xMode val="edge"/>
              <c:yMode val="edge"/>
              <c:x val="0.44511564502288059"/>
              <c:y val="0.9386761468763945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en-US"/>
          </a:p>
        </c:txPr>
        <c:crossAx val="273363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73363712"/>
        <c:scaling>
          <c:orientation val="minMax"/>
          <c:max val="2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400" b="1"/>
                </a:pPr>
                <a:r>
                  <a:rPr lang="tr-TR" sz="1400" b="1"/>
                  <a:t>Frequency</a:t>
                </a:r>
              </a:p>
            </c:rich>
          </c:tx>
          <c:layout>
            <c:manualLayout>
              <c:xMode val="edge"/>
              <c:yMode val="edge"/>
              <c:x val="2.0287436501159811E-2"/>
              <c:y val="0.4565183963202345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en-US"/>
          </a:p>
        </c:txPr>
        <c:crossAx val="273009280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Times New Roman" panose="02020603050405020304" pitchFamily="18" charset="0"/>
          <a:ea typeface="Arial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8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8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28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28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2417421939343747"/>
          <c:y val="0.14735493560042437"/>
          <c:w val="0.83765681223665678"/>
          <c:h val="0.6917193480458943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spPr>
            <a:ln>
              <a:solidFill>
                <a:srgbClr val="00B0F0"/>
              </a:solidFill>
            </a:ln>
          </c:spPr>
          <c:marker>
            <c:symbol val="circle"/>
            <c:size val="5"/>
            <c:spPr>
              <a:solidFill>
                <a:srgbClr val="00B0F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Midterm!$B$4:$B$14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cat>
          <c:val>
            <c:numRef>
              <c:f>Midterm!$D$4:$D$14</c:f>
              <c:numCache>
                <c:formatCode>#,##0.00</c:formatCode>
                <c:ptCount val="11"/>
                <c:pt idx="0">
                  <c:v>69</c:v>
                </c:pt>
                <c:pt idx="1">
                  <c:v>59.5</c:v>
                </c:pt>
                <c:pt idx="2">
                  <c:v>93</c:v>
                </c:pt>
                <c:pt idx="3">
                  <c:v>68.5</c:v>
                </c:pt>
                <c:pt idx="4">
                  <c:v>96.5</c:v>
                </c:pt>
                <c:pt idx="5">
                  <c:v>106.5</c:v>
                </c:pt>
                <c:pt idx="6">
                  <c:v>104</c:v>
                </c:pt>
                <c:pt idx="7">
                  <c:v>78.5</c:v>
                </c:pt>
                <c:pt idx="8">
                  <c:v>104</c:v>
                </c:pt>
                <c:pt idx="9">
                  <c:v>79.000000000000014</c:v>
                </c:pt>
                <c:pt idx="10">
                  <c:v>95.5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7DC-4BF6-92C9-8AB408CE67C8}"/>
            </c:ext>
          </c:extLst>
        </c:ser>
        <c:ser>
          <c:idx val="1"/>
          <c:order val="1"/>
          <c:tx>
            <c:v>Attendance</c:v>
          </c:tx>
          <c:spPr>
            <a:ln>
              <a:solidFill>
                <a:srgbClr val="FF0000"/>
              </a:solidFill>
            </a:ln>
          </c:spPr>
          <c:cat>
            <c:numRef>
              <c:f>Midterm!$B$4:$B$14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cat>
          <c:val>
            <c:numRef>
              <c:f>Midterm!$H$4:$H$14</c:f>
              <c:numCache>
                <c:formatCode>0.00</c:formatCode>
                <c:ptCount val="11"/>
                <c:pt idx="0">
                  <c:v>88</c:v>
                </c:pt>
                <c:pt idx="1">
                  <c:v>100</c:v>
                </c:pt>
                <c:pt idx="2">
                  <c:v>100</c:v>
                </c:pt>
                <c:pt idx="3">
                  <c:v>88</c:v>
                </c:pt>
                <c:pt idx="4">
                  <c:v>96</c:v>
                </c:pt>
                <c:pt idx="5">
                  <c:v>100</c:v>
                </c:pt>
                <c:pt idx="6">
                  <c:v>100</c:v>
                </c:pt>
                <c:pt idx="7">
                  <c:v>80</c:v>
                </c:pt>
                <c:pt idx="8">
                  <c:v>72</c:v>
                </c:pt>
                <c:pt idx="9">
                  <c:v>88</c:v>
                </c:pt>
                <c:pt idx="10">
                  <c:v>91.999999999999986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7DC-4BF6-92C9-8AB408CE67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273394304"/>
        <c:axId val="273400576"/>
      </c:lineChart>
      <c:catAx>
        <c:axId val="2733943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50410824417121702"/>
              <c:y val="0.918017651134223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73400576"/>
        <c:crosses val="autoZero"/>
        <c:auto val="1"/>
        <c:lblAlgn val="ctr"/>
        <c:lblOffset val="100"/>
        <c:noMultiLvlLbl val="0"/>
      </c:catAx>
      <c:valAx>
        <c:axId val="273400576"/>
        <c:scaling>
          <c:orientation val="minMax"/>
          <c:max val="110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6.3209230195726647E-3"/>
              <c:y val="0.4142230352924209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73394304"/>
        <c:crosses val="autoZero"/>
        <c:crossBetween val="between"/>
        <c:majorUnit val="10"/>
      </c:valAx>
      <c:spPr>
        <a:noFill/>
        <a:ln w="15875">
          <a:solidFill>
            <a:schemeClr val="tx1">
              <a:alpha val="98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3356367198869547"/>
          <c:y val="0.63390335427458522"/>
          <c:w val="0.56575842477521632"/>
          <c:h val="5.63961367229021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6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alpha val="96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682411277987433"/>
          <c:y val="7.8203294252085956E-2"/>
          <c:w val="0.69456223315693866"/>
          <c:h val="0.7708590017609956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5B3-4D14-BECA-B481CC2CE9A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5B3-4D14-BECA-B481CC2CE9A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5B3-4D14-BECA-B481CC2CE9A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5B3-4D14-BECA-B481CC2CE9A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F5B3-4D14-BECA-B481CC2CE9A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F5B3-4D14-BECA-B481CC2CE9A4}"/>
              </c:ext>
            </c:extLst>
          </c:dPt>
          <c:dPt>
            <c:idx val="6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F5B3-4D14-BECA-B481CC2CE9A4}"/>
              </c:ext>
            </c:extLst>
          </c:dPt>
          <c:cat>
            <c:strRef>
              <c:f>Midterm!$B$95:$B$101</c:f>
              <c:strCache>
                <c:ptCount val="7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&gt;= 90</c:v>
                </c:pt>
              </c:strCache>
            </c:strRef>
          </c:cat>
          <c:val>
            <c:numRef>
              <c:f>Midterm!$C$95:$C$101</c:f>
              <c:numCache>
                <c:formatCode>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4</c:v>
                </c:pt>
                <c:pt idx="6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5B3-4D14-BECA-B481CC2CE9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8999703920419551E-2"/>
          <c:y val="0.86630675484946673"/>
          <c:w val="0.84200038052257731"/>
          <c:h val="0.102663891480258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lang="en-US"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07B12D-4E65-4ADC-83E5-8989D474F593}" type="doc">
      <dgm:prSet loTypeId="urn:microsoft.com/office/officeart/2005/8/layout/hList1" loCatId="list" qsTypeId="urn:microsoft.com/office/officeart/2005/8/quickstyle/3d2" qsCatId="3D" csTypeId="urn:microsoft.com/office/officeart/2005/8/colors/accent2_4" csCatId="accent2" phldr="1"/>
      <dgm:spPr/>
      <dgm:t>
        <a:bodyPr/>
        <a:lstStyle/>
        <a:p>
          <a:endParaRPr lang="tr-TR"/>
        </a:p>
      </dgm:t>
    </dgm:pt>
    <dgm:pt modelId="{D7E7AE5F-0598-4801-84E4-B9B018702057}">
      <dgm:prSet phldrT="[Text]"/>
      <dgm:spPr/>
      <dgm:t>
        <a:bodyPr/>
        <a:lstStyle/>
        <a:p>
          <a:r>
            <a:rPr lang="en-US" b="1" dirty="0"/>
            <a:t>- 1</a:t>
          </a:r>
          <a:endParaRPr lang="tr-TR" b="1" dirty="0"/>
        </a:p>
      </dgm:t>
    </dgm:pt>
    <dgm:pt modelId="{63113455-A3EC-4ABE-98C4-DE733028AC10}" type="parTrans" cxnId="{61ED9BBA-C642-4FB7-A35E-21F674943B5B}">
      <dgm:prSet/>
      <dgm:spPr/>
      <dgm:t>
        <a:bodyPr/>
        <a:lstStyle/>
        <a:p>
          <a:endParaRPr lang="tr-TR"/>
        </a:p>
      </dgm:t>
    </dgm:pt>
    <dgm:pt modelId="{43AE622D-6800-4E5D-9B3B-20F0FAA61CF2}" type="sibTrans" cxnId="{61ED9BBA-C642-4FB7-A35E-21F674943B5B}">
      <dgm:prSet/>
      <dgm:spPr/>
      <dgm:t>
        <a:bodyPr/>
        <a:lstStyle/>
        <a:p>
          <a:endParaRPr lang="tr-TR"/>
        </a:p>
      </dgm:t>
    </dgm:pt>
    <dgm:pt modelId="{9A10B160-D131-4D93-9D64-5C769E9164B9}">
      <dgm:prSet phldrT="[Text]"/>
      <dgm:spPr/>
      <dgm:t>
        <a:bodyPr/>
        <a:lstStyle/>
        <a:p>
          <a:r>
            <a:rPr lang="tr-TR" altLang="en-US" dirty="0">
              <a:latin typeface="Times New Roman" panose="02020603050405020304" pitchFamily="18" charset="0"/>
              <a:cs typeface="Arial" panose="020B0604020202020204" pitchFamily="34" charset="0"/>
            </a:rPr>
            <a:t>Two data are </a:t>
          </a:r>
          <a:r>
            <a:rPr lang="tr-TR" altLang="en-US" b="1" dirty="0">
              <a:latin typeface="Times New Roman" panose="02020603050405020304" pitchFamily="18" charset="0"/>
              <a:cs typeface="Arial" panose="020B0604020202020204" pitchFamily="34" charset="0"/>
            </a:rPr>
            <a:t>negatively</a:t>
          </a:r>
          <a:r>
            <a:rPr lang="tr-TR" altLang="en-US" dirty="0">
              <a:latin typeface="Times New Roman" panose="02020603050405020304" pitchFamily="18" charset="0"/>
              <a:cs typeface="Arial" panose="020B0604020202020204" pitchFamily="34" charset="0"/>
            </a:rPr>
            <a:t> perfectly correlated</a:t>
          </a:r>
          <a:endParaRPr lang="tr-TR" dirty="0"/>
        </a:p>
      </dgm:t>
    </dgm:pt>
    <dgm:pt modelId="{15F3590E-AA33-4AC3-B5C1-3A53E158BA22}" type="parTrans" cxnId="{70AEA69F-AB2B-45F6-8AF1-646AE8F4FD35}">
      <dgm:prSet/>
      <dgm:spPr/>
      <dgm:t>
        <a:bodyPr/>
        <a:lstStyle/>
        <a:p>
          <a:endParaRPr lang="tr-TR"/>
        </a:p>
      </dgm:t>
    </dgm:pt>
    <dgm:pt modelId="{ABD88EB1-CCE3-420B-874D-8729B2AF3A55}" type="sibTrans" cxnId="{70AEA69F-AB2B-45F6-8AF1-646AE8F4FD35}">
      <dgm:prSet/>
      <dgm:spPr/>
      <dgm:t>
        <a:bodyPr/>
        <a:lstStyle/>
        <a:p>
          <a:endParaRPr lang="tr-TR"/>
        </a:p>
      </dgm:t>
    </dgm:pt>
    <dgm:pt modelId="{2A7B4D83-C598-4BEB-9D67-19A7F07EE0CB}">
      <dgm:prSet phldrT="[Text]"/>
      <dgm:spPr/>
      <dgm:t>
        <a:bodyPr/>
        <a:lstStyle/>
        <a:p>
          <a:r>
            <a:rPr lang="en-US" b="1" dirty="0"/>
            <a:t>0</a:t>
          </a:r>
          <a:endParaRPr lang="tr-TR" b="1" dirty="0"/>
        </a:p>
      </dgm:t>
    </dgm:pt>
    <dgm:pt modelId="{3F4F3841-4351-4825-BCBB-29EB0DA38942}" type="parTrans" cxnId="{422712DC-0D58-4FD9-A85F-0C5B427C1F09}">
      <dgm:prSet/>
      <dgm:spPr/>
      <dgm:t>
        <a:bodyPr/>
        <a:lstStyle/>
        <a:p>
          <a:endParaRPr lang="tr-TR"/>
        </a:p>
      </dgm:t>
    </dgm:pt>
    <dgm:pt modelId="{CADB4524-3188-45D7-BDB7-F26C897A6692}" type="sibTrans" cxnId="{422712DC-0D58-4FD9-A85F-0C5B427C1F09}">
      <dgm:prSet/>
      <dgm:spPr/>
      <dgm:t>
        <a:bodyPr/>
        <a:lstStyle/>
        <a:p>
          <a:endParaRPr lang="tr-TR"/>
        </a:p>
      </dgm:t>
    </dgm:pt>
    <dgm:pt modelId="{813D3D73-FC4E-4417-AA3C-F3F688BA0D3D}">
      <dgm:prSet phldrT="[Text]"/>
      <dgm:spPr/>
      <dgm:t>
        <a:bodyPr/>
        <a:lstStyle/>
        <a:p>
          <a:r>
            <a:rPr lang="tr-TR" altLang="en-US" dirty="0">
              <a:latin typeface="Times New Roman" panose="02020603050405020304" pitchFamily="18" charset="0"/>
              <a:cs typeface="Arial" panose="020B0604020202020204" pitchFamily="34" charset="0"/>
            </a:rPr>
            <a:t>Two data are </a:t>
          </a:r>
          <a:r>
            <a:rPr lang="tr-TR" altLang="en-US" b="1" dirty="0">
              <a:latin typeface="Times New Roman" panose="02020603050405020304" pitchFamily="18" charset="0"/>
              <a:cs typeface="Arial" panose="020B0604020202020204" pitchFamily="34" charset="0"/>
            </a:rPr>
            <a:t>not</a:t>
          </a:r>
          <a:r>
            <a:rPr lang="tr-TR" altLang="en-US" dirty="0">
              <a:latin typeface="Times New Roman" panose="02020603050405020304" pitchFamily="18" charset="0"/>
              <a:cs typeface="Arial" panose="020B0604020202020204" pitchFamily="34" charset="0"/>
            </a:rPr>
            <a:t> related to each other</a:t>
          </a:r>
          <a:endParaRPr lang="tr-TR" dirty="0"/>
        </a:p>
      </dgm:t>
    </dgm:pt>
    <dgm:pt modelId="{82FE60EA-CBEA-4A49-BC00-EFF14F2E74E8}" type="parTrans" cxnId="{A5077D85-DE1B-41DA-9491-827217A50BC5}">
      <dgm:prSet/>
      <dgm:spPr/>
      <dgm:t>
        <a:bodyPr/>
        <a:lstStyle/>
        <a:p>
          <a:endParaRPr lang="tr-TR"/>
        </a:p>
      </dgm:t>
    </dgm:pt>
    <dgm:pt modelId="{A688A3D9-9554-40D3-9444-480A6A928C14}" type="sibTrans" cxnId="{A5077D85-DE1B-41DA-9491-827217A50BC5}">
      <dgm:prSet/>
      <dgm:spPr/>
      <dgm:t>
        <a:bodyPr/>
        <a:lstStyle/>
        <a:p>
          <a:endParaRPr lang="tr-TR"/>
        </a:p>
      </dgm:t>
    </dgm:pt>
    <dgm:pt modelId="{BD222AEF-18D6-4C06-A242-2084018A3936}">
      <dgm:prSet phldrT="[Text]"/>
      <dgm:spPr/>
      <dgm:t>
        <a:bodyPr/>
        <a:lstStyle/>
        <a:p>
          <a:r>
            <a:rPr lang="en-US" b="1" dirty="0"/>
            <a:t>+ 1</a:t>
          </a:r>
          <a:endParaRPr lang="tr-TR" b="1" dirty="0"/>
        </a:p>
      </dgm:t>
    </dgm:pt>
    <dgm:pt modelId="{86FC026E-A003-4FCC-AB85-2398EA9D0E60}" type="parTrans" cxnId="{4E8D8627-273E-418C-B79D-FBEC6C6A9FE9}">
      <dgm:prSet/>
      <dgm:spPr/>
      <dgm:t>
        <a:bodyPr/>
        <a:lstStyle/>
        <a:p>
          <a:endParaRPr lang="tr-TR"/>
        </a:p>
      </dgm:t>
    </dgm:pt>
    <dgm:pt modelId="{DACBFA71-3BC1-46EA-8070-15A62C3CBA68}" type="sibTrans" cxnId="{4E8D8627-273E-418C-B79D-FBEC6C6A9FE9}">
      <dgm:prSet/>
      <dgm:spPr/>
      <dgm:t>
        <a:bodyPr/>
        <a:lstStyle/>
        <a:p>
          <a:endParaRPr lang="tr-TR"/>
        </a:p>
      </dgm:t>
    </dgm:pt>
    <dgm:pt modelId="{FBAA71E4-49F8-4013-BAD0-086430250A4E}">
      <dgm:prSet phldrT="[Text]"/>
      <dgm:spPr/>
      <dgm:t>
        <a:bodyPr/>
        <a:lstStyle/>
        <a:p>
          <a:pPr>
            <a:buFontTx/>
            <a:buNone/>
          </a:pPr>
          <a:r>
            <a:rPr lang="tr-TR" altLang="en-US" dirty="0">
              <a:latin typeface="Times New Roman" panose="02020603050405020304" pitchFamily="18" charset="0"/>
              <a:cs typeface="Arial" panose="020B0604020202020204" pitchFamily="34" charset="0"/>
            </a:rPr>
            <a:t>Two data are </a:t>
          </a:r>
          <a:r>
            <a:rPr lang="tr-TR" altLang="en-US" b="1" dirty="0">
              <a:latin typeface="Times New Roman" panose="02020603050405020304" pitchFamily="18" charset="0"/>
              <a:cs typeface="Arial" panose="020B0604020202020204" pitchFamily="34" charset="0"/>
            </a:rPr>
            <a:t>positively</a:t>
          </a:r>
          <a:r>
            <a:rPr lang="tr-TR" altLang="en-US" dirty="0">
              <a:latin typeface="Times New Roman" panose="02020603050405020304" pitchFamily="18" charset="0"/>
              <a:cs typeface="Arial" panose="020B0604020202020204" pitchFamily="34" charset="0"/>
            </a:rPr>
            <a:t> perfectly correlated</a:t>
          </a:r>
          <a:endParaRPr lang="tr-TR" dirty="0"/>
        </a:p>
      </dgm:t>
    </dgm:pt>
    <dgm:pt modelId="{0C6C05C8-68D8-46F5-A8C2-C44136BCB47B}" type="parTrans" cxnId="{C9C8B2FC-36F0-44E4-B7B1-0AD6D4B2FF1D}">
      <dgm:prSet/>
      <dgm:spPr/>
      <dgm:t>
        <a:bodyPr/>
        <a:lstStyle/>
        <a:p>
          <a:endParaRPr lang="tr-TR"/>
        </a:p>
      </dgm:t>
    </dgm:pt>
    <dgm:pt modelId="{C1C9A68D-F0A7-49D4-A04D-39953D820EA6}" type="sibTrans" cxnId="{C9C8B2FC-36F0-44E4-B7B1-0AD6D4B2FF1D}">
      <dgm:prSet/>
      <dgm:spPr/>
      <dgm:t>
        <a:bodyPr/>
        <a:lstStyle/>
        <a:p>
          <a:endParaRPr lang="tr-TR"/>
        </a:p>
      </dgm:t>
    </dgm:pt>
    <dgm:pt modelId="{012F00ED-B081-45E6-BB67-42B0FB8CF5A1}" type="pres">
      <dgm:prSet presAssocID="{C907B12D-4E65-4ADC-83E5-8989D474F593}" presName="Name0" presStyleCnt="0">
        <dgm:presLayoutVars>
          <dgm:dir/>
          <dgm:animLvl val="lvl"/>
          <dgm:resizeHandles val="exact"/>
        </dgm:presLayoutVars>
      </dgm:prSet>
      <dgm:spPr/>
    </dgm:pt>
    <dgm:pt modelId="{82845741-AA2D-4E18-A9F0-CE0670BEF982}" type="pres">
      <dgm:prSet presAssocID="{D7E7AE5F-0598-4801-84E4-B9B018702057}" presName="composite" presStyleCnt="0"/>
      <dgm:spPr/>
    </dgm:pt>
    <dgm:pt modelId="{25F2224A-05C8-446D-A97B-C30925D5C988}" type="pres">
      <dgm:prSet presAssocID="{D7E7AE5F-0598-4801-84E4-B9B01870205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FDA10BEF-CDA2-421C-BD20-E5085E7EC82F}" type="pres">
      <dgm:prSet presAssocID="{D7E7AE5F-0598-4801-84E4-B9B018702057}" presName="desTx" presStyleLbl="alignAccFollowNode1" presStyleIdx="0" presStyleCnt="3">
        <dgm:presLayoutVars>
          <dgm:bulletEnabled val="1"/>
        </dgm:presLayoutVars>
      </dgm:prSet>
      <dgm:spPr/>
    </dgm:pt>
    <dgm:pt modelId="{C66EF033-0EFD-44EE-8EAE-2890150CFF81}" type="pres">
      <dgm:prSet presAssocID="{43AE622D-6800-4E5D-9B3B-20F0FAA61CF2}" presName="space" presStyleCnt="0"/>
      <dgm:spPr/>
    </dgm:pt>
    <dgm:pt modelId="{32A052F7-3DD8-4BDA-8860-CE353279BDD4}" type="pres">
      <dgm:prSet presAssocID="{2A7B4D83-C598-4BEB-9D67-19A7F07EE0CB}" presName="composite" presStyleCnt="0"/>
      <dgm:spPr/>
    </dgm:pt>
    <dgm:pt modelId="{A51B509C-5139-43F2-B4BF-520F2F33C39B}" type="pres">
      <dgm:prSet presAssocID="{2A7B4D83-C598-4BEB-9D67-19A7F07EE0C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F2BEE192-EFA9-40EC-910D-B8EA418810CB}" type="pres">
      <dgm:prSet presAssocID="{2A7B4D83-C598-4BEB-9D67-19A7F07EE0CB}" presName="desTx" presStyleLbl="alignAccFollowNode1" presStyleIdx="1" presStyleCnt="3">
        <dgm:presLayoutVars>
          <dgm:bulletEnabled val="1"/>
        </dgm:presLayoutVars>
      </dgm:prSet>
      <dgm:spPr/>
    </dgm:pt>
    <dgm:pt modelId="{C93911A0-FA3E-415B-9E88-A6E958DCD0B4}" type="pres">
      <dgm:prSet presAssocID="{CADB4524-3188-45D7-BDB7-F26C897A6692}" presName="space" presStyleCnt="0"/>
      <dgm:spPr/>
    </dgm:pt>
    <dgm:pt modelId="{F0DF0E16-7746-4043-A031-599A45FBAD6F}" type="pres">
      <dgm:prSet presAssocID="{BD222AEF-18D6-4C06-A242-2084018A3936}" presName="composite" presStyleCnt="0"/>
      <dgm:spPr/>
    </dgm:pt>
    <dgm:pt modelId="{6040F2AC-5909-40F5-8DC6-6BA1BD60F053}" type="pres">
      <dgm:prSet presAssocID="{BD222AEF-18D6-4C06-A242-2084018A393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7FB942A4-0A61-4D5E-B414-12F448818686}" type="pres">
      <dgm:prSet presAssocID="{BD222AEF-18D6-4C06-A242-2084018A3936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3731250B-E6B7-4493-A63D-4070E50679C0}" type="presOf" srcId="{FBAA71E4-49F8-4013-BAD0-086430250A4E}" destId="{7FB942A4-0A61-4D5E-B414-12F448818686}" srcOrd="0" destOrd="0" presId="urn:microsoft.com/office/officeart/2005/8/layout/hList1"/>
    <dgm:cxn modelId="{63FBC91D-2227-4795-BD65-A489E89C38EA}" type="presOf" srcId="{813D3D73-FC4E-4417-AA3C-F3F688BA0D3D}" destId="{F2BEE192-EFA9-40EC-910D-B8EA418810CB}" srcOrd="0" destOrd="0" presId="urn:microsoft.com/office/officeart/2005/8/layout/hList1"/>
    <dgm:cxn modelId="{4E8D8627-273E-418C-B79D-FBEC6C6A9FE9}" srcId="{C907B12D-4E65-4ADC-83E5-8989D474F593}" destId="{BD222AEF-18D6-4C06-A242-2084018A3936}" srcOrd="2" destOrd="0" parTransId="{86FC026E-A003-4FCC-AB85-2398EA9D0E60}" sibTransId="{DACBFA71-3BC1-46EA-8070-15A62C3CBA68}"/>
    <dgm:cxn modelId="{44C28B27-ED77-4164-B6D8-7554F80C6CE8}" type="presOf" srcId="{BD222AEF-18D6-4C06-A242-2084018A3936}" destId="{6040F2AC-5909-40F5-8DC6-6BA1BD60F053}" srcOrd="0" destOrd="0" presId="urn:microsoft.com/office/officeart/2005/8/layout/hList1"/>
    <dgm:cxn modelId="{0C024766-5B1F-4406-AFA9-7CE911EE7FC8}" type="presOf" srcId="{9A10B160-D131-4D93-9D64-5C769E9164B9}" destId="{FDA10BEF-CDA2-421C-BD20-E5085E7EC82F}" srcOrd="0" destOrd="0" presId="urn:microsoft.com/office/officeart/2005/8/layout/hList1"/>
    <dgm:cxn modelId="{57991A68-27C1-4E7C-9985-E0C9CDBAAD9D}" type="presOf" srcId="{2A7B4D83-C598-4BEB-9D67-19A7F07EE0CB}" destId="{A51B509C-5139-43F2-B4BF-520F2F33C39B}" srcOrd="0" destOrd="0" presId="urn:microsoft.com/office/officeart/2005/8/layout/hList1"/>
    <dgm:cxn modelId="{9A5DAE57-9ED2-4D1A-BC42-352BD06230BC}" type="presOf" srcId="{D7E7AE5F-0598-4801-84E4-B9B018702057}" destId="{25F2224A-05C8-446D-A97B-C30925D5C988}" srcOrd="0" destOrd="0" presId="urn:microsoft.com/office/officeart/2005/8/layout/hList1"/>
    <dgm:cxn modelId="{A5077D85-DE1B-41DA-9491-827217A50BC5}" srcId="{2A7B4D83-C598-4BEB-9D67-19A7F07EE0CB}" destId="{813D3D73-FC4E-4417-AA3C-F3F688BA0D3D}" srcOrd="0" destOrd="0" parTransId="{82FE60EA-CBEA-4A49-BC00-EFF14F2E74E8}" sibTransId="{A688A3D9-9554-40D3-9444-480A6A928C14}"/>
    <dgm:cxn modelId="{07269599-BA9F-4873-9791-852735798555}" type="presOf" srcId="{C907B12D-4E65-4ADC-83E5-8989D474F593}" destId="{012F00ED-B081-45E6-BB67-42B0FB8CF5A1}" srcOrd="0" destOrd="0" presId="urn:microsoft.com/office/officeart/2005/8/layout/hList1"/>
    <dgm:cxn modelId="{70AEA69F-AB2B-45F6-8AF1-646AE8F4FD35}" srcId="{D7E7AE5F-0598-4801-84E4-B9B018702057}" destId="{9A10B160-D131-4D93-9D64-5C769E9164B9}" srcOrd="0" destOrd="0" parTransId="{15F3590E-AA33-4AC3-B5C1-3A53E158BA22}" sibTransId="{ABD88EB1-CCE3-420B-874D-8729B2AF3A55}"/>
    <dgm:cxn modelId="{61ED9BBA-C642-4FB7-A35E-21F674943B5B}" srcId="{C907B12D-4E65-4ADC-83E5-8989D474F593}" destId="{D7E7AE5F-0598-4801-84E4-B9B018702057}" srcOrd="0" destOrd="0" parTransId="{63113455-A3EC-4ABE-98C4-DE733028AC10}" sibTransId="{43AE622D-6800-4E5D-9B3B-20F0FAA61CF2}"/>
    <dgm:cxn modelId="{422712DC-0D58-4FD9-A85F-0C5B427C1F09}" srcId="{C907B12D-4E65-4ADC-83E5-8989D474F593}" destId="{2A7B4D83-C598-4BEB-9D67-19A7F07EE0CB}" srcOrd="1" destOrd="0" parTransId="{3F4F3841-4351-4825-BCBB-29EB0DA38942}" sibTransId="{CADB4524-3188-45D7-BDB7-F26C897A6692}"/>
    <dgm:cxn modelId="{C9C8B2FC-36F0-44E4-B7B1-0AD6D4B2FF1D}" srcId="{BD222AEF-18D6-4C06-A242-2084018A3936}" destId="{FBAA71E4-49F8-4013-BAD0-086430250A4E}" srcOrd="0" destOrd="0" parTransId="{0C6C05C8-68D8-46F5-A8C2-C44136BCB47B}" sibTransId="{C1C9A68D-F0A7-49D4-A04D-39953D820EA6}"/>
    <dgm:cxn modelId="{D2F2F339-9D76-4C63-A154-7A0909FC3E38}" type="presParOf" srcId="{012F00ED-B081-45E6-BB67-42B0FB8CF5A1}" destId="{82845741-AA2D-4E18-A9F0-CE0670BEF982}" srcOrd="0" destOrd="0" presId="urn:microsoft.com/office/officeart/2005/8/layout/hList1"/>
    <dgm:cxn modelId="{C55A6ACC-1799-4831-A6AA-2246D5DAFD27}" type="presParOf" srcId="{82845741-AA2D-4E18-A9F0-CE0670BEF982}" destId="{25F2224A-05C8-446D-A97B-C30925D5C988}" srcOrd="0" destOrd="0" presId="urn:microsoft.com/office/officeart/2005/8/layout/hList1"/>
    <dgm:cxn modelId="{D7E62197-E984-4FA3-BC4C-6FCB9A121C88}" type="presParOf" srcId="{82845741-AA2D-4E18-A9F0-CE0670BEF982}" destId="{FDA10BEF-CDA2-421C-BD20-E5085E7EC82F}" srcOrd="1" destOrd="0" presId="urn:microsoft.com/office/officeart/2005/8/layout/hList1"/>
    <dgm:cxn modelId="{6BBFDB26-2618-4AEC-94AC-81EBEE3B44A1}" type="presParOf" srcId="{012F00ED-B081-45E6-BB67-42B0FB8CF5A1}" destId="{C66EF033-0EFD-44EE-8EAE-2890150CFF81}" srcOrd="1" destOrd="0" presId="urn:microsoft.com/office/officeart/2005/8/layout/hList1"/>
    <dgm:cxn modelId="{77D949F8-C1CA-45E5-B242-85013D445075}" type="presParOf" srcId="{012F00ED-B081-45E6-BB67-42B0FB8CF5A1}" destId="{32A052F7-3DD8-4BDA-8860-CE353279BDD4}" srcOrd="2" destOrd="0" presId="urn:microsoft.com/office/officeart/2005/8/layout/hList1"/>
    <dgm:cxn modelId="{24049CDD-5DCB-45A4-B68C-F2922406A83E}" type="presParOf" srcId="{32A052F7-3DD8-4BDA-8860-CE353279BDD4}" destId="{A51B509C-5139-43F2-B4BF-520F2F33C39B}" srcOrd="0" destOrd="0" presId="urn:microsoft.com/office/officeart/2005/8/layout/hList1"/>
    <dgm:cxn modelId="{7DE24602-ED27-4E64-BA54-CD456F1EE5F6}" type="presParOf" srcId="{32A052F7-3DD8-4BDA-8860-CE353279BDD4}" destId="{F2BEE192-EFA9-40EC-910D-B8EA418810CB}" srcOrd="1" destOrd="0" presId="urn:microsoft.com/office/officeart/2005/8/layout/hList1"/>
    <dgm:cxn modelId="{DC5CE306-78AC-47D6-A83C-FFB4056209F3}" type="presParOf" srcId="{012F00ED-B081-45E6-BB67-42B0FB8CF5A1}" destId="{C93911A0-FA3E-415B-9E88-A6E958DCD0B4}" srcOrd="3" destOrd="0" presId="urn:microsoft.com/office/officeart/2005/8/layout/hList1"/>
    <dgm:cxn modelId="{4E5A55E3-710A-4162-8781-AEEAE81AF70C}" type="presParOf" srcId="{012F00ED-B081-45E6-BB67-42B0FB8CF5A1}" destId="{F0DF0E16-7746-4043-A031-599A45FBAD6F}" srcOrd="4" destOrd="0" presId="urn:microsoft.com/office/officeart/2005/8/layout/hList1"/>
    <dgm:cxn modelId="{285F8A8C-F016-4A32-992C-D2377CC2DA40}" type="presParOf" srcId="{F0DF0E16-7746-4043-A031-599A45FBAD6F}" destId="{6040F2AC-5909-40F5-8DC6-6BA1BD60F053}" srcOrd="0" destOrd="0" presId="urn:microsoft.com/office/officeart/2005/8/layout/hList1"/>
    <dgm:cxn modelId="{B0AC88B3-A1E9-4D25-AFED-7AFEC98C730D}" type="presParOf" srcId="{F0DF0E16-7746-4043-A031-599A45FBAD6F}" destId="{7FB942A4-0A61-4D5E-B414-12F44881868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F2224A-05C8-446D-A97B-C30925D5C988}">
      <dsp:nvSpPr>
        <dsp:cNvPr id="0" name=""/>
        <dsp:cNvSpPr/>
      </dsp:nvSpPr>
      <dsp:spPr>
        <a:xfrm>
          <a:off x="2546" y="185220"/>
          <a:ext cx="2482364" cy="921600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- 1</a:t>
          </a:r>
          <a:endParaRPr lang="tr-TR" sz="3200" b="1" kern="1200" dirty="0"/>
        </a:p>
      </dsp:txBody>
      <dsp:txXfrm>
        <a:off x="2546" y="185220"/>
        <a:ext cx="2482364" cy="921600"/>
      </dsp:txXfrm>
    </dsp:sp>
    <dsp:sp modelId="{FDA10BEF-CDA2-421C-BD20-E5085E7EC82F}">
      <dsp:nvSpPr>
        <dsp:cNvPr id="0" name=""/>
        <dsp:cNvSpPr/>
      </dsp:nvSpPr>
      <dsp:spPr>
        <a:xfrm>
          <a:off x="2546" y="1106820"/>
          <a:ext cx="2482364" cy="2591280"/>
        </a:xfrm>
        <a:prstGeom prst="rect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altLang="en-US" sz="3200" kern="1200" dirty="0">
              <a:latin typeface="Times New Roman" panose="02020603050405020304" pitchFamily="18" charset="0"/>
              <a:cs typeface="Arial" panose="020B0604020202020204" pitchFamily="34" charset="0"/>
            </a:rPr>
            <a:t>Two data are </a:t>
          </a:r>
          <a:r>
            <a:rPr lang="tr-TR" altLang="en-US" sz="3200" b="1" kern="1200" dirty="0">
              <a:latin typeface="Times New Roman" panose="02020603050405020304" pitchFamily="18" charset="0"/>
              <a:cs typeface="Arial" panose="020B0604020202020204" pitchFamily="34" charset="0"/>
            </a:rPr>
            <a:t>negatively</a:t>
          </a:r>
          <a:r>
            <a:rPr lang="tr-TR" altLang="en-US" sz="3200" kern="1200" dirty="0">
              <a:latin typeface="Times New Roman" panose="02020603050405020304" pitchFamily="18" charset="0"/>
              <a:cs typeface="Arial" panose="020B0604020202020204" pitchFamily="34" charset="0"/>
            </a:rPr>
            <a:t> perfectly correlated</a:t>
          </a:r>
          <a:endParaRPr lang="tr-TR" sz="3200" kern="1200" dirty="0"/>
        </a:p>
      </dsp:txBody>
      <dsp:txXfrm>
        <a:off x="2546" y="1106820"/>
        <a:ext cx="2482364" cy="2591280"/>
      </dsp:txXfrm>
    </dsp:sp>
    <dsp:sp modelId="{A51B509C-5139-43F2-B4BF-520F2F33C39B}">
      <dsp:nvSpPr>
        <dsp:cNvPr id="0" name=""/>
        <dsp:cNvSpPr/>
      </dsp:nvSpPr>
      <dsp:spPr>
        <a:xfrm>
          <a:off x="2832441" y="185220"/>
          <a:ext cx="2482364" cy="921600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17601"/>
                <a:satOff val="60006"/>
                <a:lumOff val="1846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17601"/>
                <a:satOff val="60006"/>
                <a:lumOff val="1846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17601"/>
                <a:satOff val="60006"/>
                <a:lumOff val="1846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0</a:t>
          </a:r>
          <a:endParaRPr lang="tr-TR" sz="3200" b="1" kern="1200" dirty="0"/>
        </a:p>
      </dsp:txBody>
      <dsp:txXfrm>
        <a:off x="2832441" y="185220"/>
        <a:ext cx="2482364" cy="921600"/>
      </dsp:txXfrm>
    </dsp:sp>
    <dsp:sp modelId="{F2BEE192-EFA9-40EC-910D-B8EA418810CB}">
      <dsp:nvSpPr>
        <dsp:cNvPr id="0" name=""/>
        <dsp:cNvSpPr/>
      </dsp:nvSpPr>
      <dsp:spPr>
        <a:xfrm>
          <a:off x="2832441" y="1106820"/>
          <a:ext cx="2482364" cy="2591280"/>
        </a:xfrm>
        <a:prstGeom prst="rect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altLang="en-US" sz="3200" kern="1200" dirty="0">
              <a:latin typeface="Times New Roman" panose="02020603050405020304" pitchFamily="18" charset="0"/>
              <a:cs typeface="Arial" panose="020B0604020202020204" pitchFamily="34" charset="0"/>
            </a:rPr>
            <a:t>Two data are </a:t>
          </a:r>
          <a:r>
            <a:rPr lang="tr-TR" altLang="en-US" sz="3200" b="1" kern="1200" dirty="0">
              <a:latin typeface="Times New Roman" panose="02020603050405020304" pitchFamily="18" charset="0"/>
              <a:cs typeface="Arial" panose="020B0604020202020204" pitchFamily="34" charset="0"/>
            </a:rPr>
            <a:t>not</a:t>
          </a:r>
          <a:r>
            <a:rPr lang="tr-TR" altLang="en-US" sz="3200" kern="1200" dirty="0">
              <a:latin typeface="Times New Roman" panose="02020603050405020304" pitchFamily="18" charset="0"/>
              <a:cs typeface="Arial" panose="020B0604020202020204" pitchFamily="34" charset="0"/>
            </a:rPr>
            <a:t> related to each other</a:t>
          </a:r>
          <a:endParaRPr lang="tr-TR" sz="3200" kern="1200" dirty="0"/>
        </a:p>
      </dsp:txBody>
      <dsp:txXfrm>
        <a:off x="2832441" y="1106820"/>
        <a:ext cx="2482364" cy="2591280"/>
      </dsp:txXfrm>
    </dsp:sp>
    <dsp:sp modelId="{6040F2AC-5909-40F5-8DC6-6BA1BD60F053}">
      <dsp:nvSpPr>
        <dsp:cNvPr id="0" name=""/>
        <dsp:cNvSpPr/>
      </dsp:nvSpPr>
      <dsp:spPr>
        <a:xfrm>
          <a:off x="5662337" y="185220"/>
          <a:ext cx="2482364" cy="921600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17601"/>
                <a:satOff val="60006"/>
                <a:lumOff val="1846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17601"/>
                <a:satOff val="60006"/>
                <a:lumOff val="1846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17601"/>
                <a:satOff val="60006"/>
                <a:lumOff val="1846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+ 1</a:t>
          </a:r>
          <a:endParaRPr lang="tr-TR" sz="3200" b="1" kern="1200" dirty="0"/>
        </a:p>
      </dsp:txBody>
      <dsp:txXfrm>
        <a:off x="5662337" y="185220"/>
        <a:ext cx="2482364" cy="921600"/>
      </dsp:txXfrm>
    </dsp:sp>
    <dsp:sp modelId="{7FB942A4-0A61-4D5E-B414-12F448818686}">
      <dsp:nvSpPr>
        <dsp:cNvPr id="0" name=""/>
        <dsp:cNvSpPr/>
      </dsp:nvSpPr>
      <dsp:spPr>
        <a:xfrm>
          <a:off x="5662337" y="1106820"/>
          <a:ext cx="2482364" cy="2591280"/>
        </a:xfrm>
        <a:prstGeom prst="rect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tr-TR" altLang="en-US" sz="3200" kern="1200" dirty="0">
              <a:latin typeface="Times New Roman" panose="02020603050405020304" pitchFamily="18" charset="0"/>
              <a:cs typeface="Arial" panose="020B0604020202020204" pitchFamily="34" charset="0"/>
            </a:rPr>
            <a:t>Two data are </a:t>
          </a:r>
          <a:r>
            <a:rPr lang="tr-TR" altLang="en-US" sz="3200" b="1" kern="1200" dirty="0">
              <a:latin typeface="Times New Roman" panose="02020603050405020304" pitchFamily="18" charset="0"/>
              <a:cs typeface="Arial" panose="020B0604020202020204" pitchFamily="34" charset="0"/>
            </a:rPr>
            <a:t>positively</a:t>
          </a:r>
          <a:r>
            <a:rPr lang="tr-TR" altLang="en-US" sz="3200" kern="1200" dirty="0">
              <a:latin typeface="Times New Roman" panose="02020603050405020304" pitchFamily="18" charset="0"/>
              <a:cs typeface="Arial" panose="020B0604020202020204" pitchFamily="34" charset="0"/>
            </a:rPr>
            <a:t> perfectly correlated</a:t>
          </a:r>
          <a:endParaRPr lang="tr-TR" sz="3200" kern="1200" dirty="0"/>
        </a:p>
      </dsp:txBody>
      <dsp:txXfrm>
        <a:off x="5662337" y="1106820"/>
        <a:ext cx="2482364" cy="2591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Click to edit Master text styles</a:t>
            </a:r>
          </a:p>
          <a:p>
            <a:pPr lvl="1"/>
            <a:r>
              <a:rPr lang="tr-TR" noProof="0"/>
              <a:t>Second level</a:t>
            </a:r>
          </a:p>
          <a:p>
            <a:pPr lvl="2"/>
            <a:r>
              <a:rPr lang="tr-TR" noProof="0"/>
              <a:t>Third level</a:t>
            </a:r>
          </a:p>
          <a:p>
            <a:pPr lvl="3"/>
            <a:r>
              <a:rPr lang="tr-TR" noProof="0"/>
              <a:t>Fourth level</a:t>
            </a:r>
          </a:p>
          <a:p>
            <a:pPr lvl="4"/>
            <a:r>
              <a:rPr lang="tr-TR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5E66F21-A4A6-4734-AAF4-B76B7FE2EE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06623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568E10-683C-4ED7-89C5-FEE3777C243D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7629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945177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036807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282262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631054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387545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791549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249722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22627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18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482082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19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13605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92624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8278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58125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391353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357738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507484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168333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96301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27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65489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18302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79325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20758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77933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11175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8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418042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66F21-A4A6-4734-AAF4-B76B7FE2EE5D}" type="slidenum">
              <a:rPr lang="tr-TR" altLang="tr-TR" smtClean="0"/>
              <a:pPr>
                <a:defRPr/>
              </a:pPr>
              <a:t>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15479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776359023 w 596"/>
                  <a:gd name="T1" fmla="*/ 2147483646 h 666"/>
                  <a:gd name="T2" fmla="*/ 635934209 w 596"/>
                  <a:gd name="T3" fmla="*/ 2147483646 h 666"/>
                  <a:gd name="T4" fmla="*/ 0 w 596"/>
                  <a:gd name="T5" fmla="*/ 2147483646 h 666"/>
                  <a:gd name="T6" fmla="*/ 442585465 w 596"/>
                  <a:gd name="T7" fmla="*/ 2147483646 h 666"/>
                  <a:gd name="T8" fmla="*/ 2147483646 w 596"/>
                  <a:gd name="T9" fmla="*/ 2147483646 h 666"/>
                  <a:gd name="T10" fmla="*/ 2147483646 w 596"/>
                  <a:gd name="T11" fmla="*/ 2147483646 h 666"/>
                  <a:gd name="T12" fmla="*/ 2147483646 w 596"/>
                  <a:gd name="T13" fmla="*/ 2147483646 h 666"/>
                  <a:gd name="T14" fmla="*/ 2147483646 w 596"/>
                  <a:gd name="T15" fmla="*/ 185535869 h 666"/>
                  <a:gd name="T16" fmla="*/ 2147483646 w 596"/>
                  <a:gd name="T17" fmla="*/ 922427690 h 666"/>
                  <a:gd name="T18" fmla="*/ 2147483646 w 596"/>
                  <a:gd name="T19" fmla="*/ 2147483646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2147483646 h 666"/>
                  <a:gd name="T50" fmla="*/ 2147483646 w 596"/>
                  <a:gd name="T51" fmla="*/ 2147483646 h 666"/>
                  <a:gd name="T52" fmla="*/ 2147483646 w 596"/>
                  <a:gd name="T53" fmla="*/ 2147483646 h 666"/>
                  <a:gd name="T54" fmla="*/ 2147483646 w 596"/>
                  <a:gd name="T55" fmla="*/ 2147483646 h 666"/>
                  <a:gd name="T56" fmla="*/ 2147483646 w 596"/>
                  <a:gd name="T57" fmla="*/ 2147483646 h 666"/>
                  <a:gd name="T58" fmla="*/ 2147483646 w 596"/>
                  <a:gd name="T59" fmla="*/ 2147483646 h 666"/>
                  <a:gd name="T60" fmla="*/ 2147483646 w 596"/>
                  <a:gd name="T61" fmla="*/ 2147483646 h 666"/>
                  <a:gd name="T62" fmla="*/ 2147483646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147483646 h 237"/>
                  <a:gd name="T4" fmla="*/ 309605180 w 257"/>
                  <a:gd name="T5" fmla="*/ 2147483646 h 237"/>
                  <a:gd name="T6" fmla="*/ 548228418 w 257"/>
                  <a:gd name="T7" fmla="*/ 2147483646 h 237"/>
                  <a:gd name="T8" fmla="*/ 1012912970 w 257"/>
                  <a:gd name="T9" fmla="*/ 2147483646 h 237"/>
                  <a:gd name="T10" fmla="*/ 1702236474 w 257"/>
                  <a:gd name="T11" fmla="*/ 2147483646 h 237"/>
                  <a:gd name="T12" fmla="*/ 2147483646 w 257"/>
                  <a:gd name="T13" fmla="*/ 2147483646 h 237"/>
                  <a:gd name="T14" fmla="*/ 2147483646 w 257"/>
                  <a:gd name="T15" fmla="*/ 2147483646 h 237"/>
                  <a:gd name="T16" fmla="*/ 2147483646 w 257"/>
                  <a:gd name="T17" fmla="*/ 2147483646 h 237"/>
                  <a:gd name="T18" fmla="*/ 2147483646 w 257"/>
                  <a:gd name="T19" fmla="*/ 2147483646 h 237"/>
                  <a:gd name="T20" fmla="*/ 2147483646 w 257"/>
                  <a:gd name="T21" fmla="*/ 2147483646 h 237"/>
                  <a:gd name="T22" fmla="*/ 2147483646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47483646 w 257"/>
                  <a:gd name="T45" fmla="*/ 2147483646 h 237"/>
                  <a:gd name="T46" fmla="*/ 2147483646 w 257"/>
                  <a:gd name="T47" fmla="*/ 2147483646 h 237"/>
                  <a:gd name="T48" fmla="*/ 2147483646 w 257"/>
                  <a:gd name="T49" fmla="*/ 2147483646 h 237"/>
                  <a:gd name="T50" fmla="*/ 2147483646 w 257"/>
                  <a:gd name="T51" fmla="*/ 2147483646 h 237"/>
                  <a:gd name="T52" fmla="*/ 2147483646 w 257"/>
                  <a:gd name="T53" fmla="*/ 2147483646 h 237"/>
                  <a:gd name="T54" fmla="*/ 2147483646 w 257"/>
                  <a:gd name="T55" fmla="*/ 2147483646 h 237"/>
                  <a:gd name="T56" fmla="*/ 2147483646 w 257"/>
                  <a:gd name="T57" fmla="*/ 2147483646 h 237"/>
                  <a:gd name="T58" fmla="*/ 2147483646 w 257"/>
                  <a:gd name="T59" fmla="*/ 2147483646 h 237"/>
                  <a:gd name="T60" fmla="*/ 2147483646 w 257"/>
                  <a:gd name="T61" fmla="*/ 2147483646 h 237"/>
                  <a:gd name="T62" fmla="*/ 1139864349 w 257"/>
                  <a:gd name="T63" fmla="*/ 2147483646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2147483646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2147483646 w 124"/>
                  <a:gd name="T9" fmla="*/ 2147483646 h 110"/>
                  <a:gd name="T10" fmla="*/ 2147483646 w 124"/>
                  <a:gd name="T11" fmla="*/ 2147483646 h 110"/>
                  <a:gd name="T12" fmla="*/ 2147483646 w 124"/>
                  <a:gd name="T13" fmla="*/ 2147483646 h 110"/>
                  <a:gd name="T14" fmla="*/ 2147483646 w 124"/>
                  <a:gd name="T15" fmla="*/ 2147483646 h 110"/>
                  <a:gd name="T16" fmla="*/ 968924700 w 124"/>
                  <a:gd name="T17" fmla="*/ 2147483646 h 110"/>
                  <a:gd name="T18" fmla="*/ 0 w 124"/>
                  <a:gd name="T19" fmla="*/ 2147483646 h 110"/>
                  <a:gd name="T20" fmla="*/ 433742465 w 124"/>
                  <a:gd name="T21" fmla="*/ 2147483646 h 110"/>
                  <a:gd name="T22" fmla="*/ 853651110 w 124"/>
                  <a:gd name="T23" fmla="*/ 2147483646 h 110"/>
                  <a:gd name="T24" fmla="*/ 1715366988 w 124"/>
                  <a:gd name="T25" fmla="*/ 2147483646 h 110"/>
                  <a:gd name="T26" fmla="*/ 2147483646 w 124"/>
                  <a:gd name="T27" fmla="*/ 2147483646 h 110"/>
                  <a:gd name="T28" fmla="*/ 2147483646 w 124"/>
                  <a:gd name="T29" fmla="*/ 2147483646 h 110"/>
                  <a:gd name="T30" fmla="*/ 2147483646 w 124"/>
                  <a:gd name="T31" fmla="*/ 2147483646 h 110"/>
                  <a:gd name="T32" fmla="*/ 2147483646 w 124"/>
                  <a:gd name="T33" fmla="*/ 2147483646 h 110"/>
                  <a:gd name="T34" fmla="*/ 2147483646 w 124"/>
                  <a:gd name="T35" fmla="*/ 2147483646 h 110"/>
                  <a:gd name="T36" fmla="*/ 2147483646 w 124"/>
                  <a:gd name="T37" fmla="*/ 2147483646 h 110"/>
                  <a:gd name="T38" fmla="*/ 2147483646 w 124"/>
                  <a:gd name="T39" fmla="*/ 2147483646 h 110"/>
                  <a:gd name="T40" fmla="*/ 2147483646 w 124"/>
                  <a:gd name="T41" fmla="*/ 2147483646 h 110"/>
                  <a:gd name="T42" fmla="*/ 2147483646 w 124"/>
                  <a:gd name="T43" fmla="*/ 2147483646 h 110"/>
                  <a:gd name="T44" fmla="*/ 2147483646 w 124"/>
                  <a:gd name="T45" fmla="*/ 2147483646 h 110"/>
                  <a:gd name="T46" fmla="*/ 2147483646 w 124"/>
                  <a:gd name="T47" fmla="*/ 2147483646 h 110"/>
                  <a:gd name="T48" fmla="*/ 2147483646 w 124"/>
                  <a:gd name="T49" fmla="*/ 2147483646 h 110"/>
                  <a:gd name="T50" fmla="*/ 2147483646 w 124"/>
                  <a:gd name="T51" fmla="*/ 2147483646 h 110"/>
                  <a:gd name="T52" fmla="*/ 2147483646 w 124"/>
                  <a:gd name="T53" fmla="*/ 2147483646 h 110"/>
                  <a:gd name="T54" fmla="*/ 2147483646 w 124"/>
                  <a:gd name="T55" fmla="*/ 2033071665 h 110"/>
                  <a:gd name="T56" fmla="*/ 2147483646 w 124"/>
                  <a:gd name="T57" fmla="*/ 1163980878 h 110"/>
                  <a:gd name="T58" fmla="*/ 2147483646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606902806 w 109"/>
                  <a:gd name="T3" fmla="*/ 78316069 h 156"/>
                  <a:gd name="T4" fmla="*/ 2147483646 w 109"/>
                  <a:gd name="T5" fmla="*/ 465820681 h 156"/>
                  <a:gd name="T6" fmla="*/ 2147483646 w 109"/>
                  <a:gd name="T7" fmla="*/ 1169484313 h 156"/>
                  <a:gd name="T8" fmla="*/ 2147483646 w 109"/>
                  <a:gd name="T9" fmla="*/ 2147483646 h 156"/>
                  <a:gd name="T10" fmla="*/ 2147483646 w 109"/>
                  <a:gd name="T11" fmla="*/ 2147483646 h 156"/>
                  <a:gd name="T12" fmla="*/ 2147483646 w 109"/>
                  <a:gd name="T13" fmla="*/ 2147483646 h 156"/>
                  <a:gd name="T14" fmla="*/ 2147483646 w 109"/>
                  <a:gd name="T15" fmla="*/ 2147483646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47483646 w 109"/>
                  <a:gd name="T25" fmla="*/ 2147483646 h 156"/>
                  <a:gd name="T26" fmla="*/ 2147483646 w 109"/>
                  <a:gd name="T27" fmla="*/ 2147483646 h 156"/>
                  <a:gd name="T28" fmla="*/ 2147483646 w 109"/>
                  <a:gd name="T29" fmla="*/ 2147483646 h 156"/>
                  <a:gd name="T30" fmla="*/ 2147483646 w 109"/>
                  <a:gd name="T31" fmla="*/ 2147483646 h 156"/>
                  <a:gd name="T32" fmla="*/ 2147483646 w 109"/>
                  <a:gd name="T33" fmla="*/ 2147483646 h 156"/>
                  <a:gd name="T34" fmla="*/ 2147483646 w 109"/>
                  <a:gd name="T35" fmla="*/ 2147483646 h 156"/>
                  <a:gd name="T36" fmla="*/ 2147483646 w 109"/>
                  <a:gd name="T37" fmla="*/ 2147483646 h 156"/>
                  <a:gd name="T38" fmla="*/ 2147483646 w 109"/>
                  <a:gd name="T39" fmla="*/ 2147483646 h 156"/>
                  <a:gd name="T40" fmla="*/ 2147483646 w 109"/>
                  <a:gd name="T41" fmla="*/ 2147483646 h 156"/>
                  <a:gd name="T42" fmla="*/ 2147483646 w 109"/>
                  <a:gd name="T43" fmla="*/ 2147483646 h 156"/>
                  <a:gd name="T44" fmla="*/ 2147483646 w 109"/>
                  <a:gd name="T45" fmla="*/ 2147483646 h 156"/>
                  <a:gd name="T46" fmla="*/ 2147483646 w 109"/>
                  <a:gd name="T47" fmla="*/ 2147483646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2147483646 w 46"/>
                  <a:gd name="T1" fmla="*/ 0 h 94"/>
                  <a:gd name="T2" fmla="*/ 2147483646 w 46"/>
                  <a:gd name="T3" fmla="*/ 2147483646 h 94"/>
                  <a:gd name="T4" fmla="*/ 1707726126 w 46"/>
                  <a:gd name="T5" fmla="*/ 2147483646 h 94"/>
                  <a:gd name="T6" fmla="*/ 1255287979 w 46"/>
                  <a:gd name="T7" fmla="*/ 2147483646 h 94"/>
                  <a:gd name="T8" fmla="*/ 0 w 46"/>
                  <a:gd name="T9" fmla="*/ 2147483646 h 94"/>
                  <a:gd name="T10" fmla="*/ 1345528250 w 46"/>
                  <a:gd name="T11" fmla="*/ 2147483646 h 94"/>
                  <a:gd name="T12" fmla="*/ 2147483646 w 46"/>
                  <a:gd name="T13" fmla="*/ 2147483646 h 94"/>
                  <a:gd name="T14" fmla="*/ 2147483646 w 46"/>
                  <a:gd name="T15" fmla="*/ 2147483646 h 94"/>
                  <a:gd name="T16" fmla="*/ 2147483646 w 46"/>
                  <a:gd name="T17" fmla="*/ 2147483646 h 94"/>
                  <a:gd name="T18" fmla="*/ 2147483646 w 46"/>
                  <a:gd name="T19" fmla="*/ 2147483646 h 94"/>
                  <a:gd name="T20" fmla="*/ 2147483646 w 46"/>
                  <a:gd name="T21" fmla="*/ 2147483646 h 94"/>
                  <a:gd name="T22" fmla="*/ 2147483646 w 46"/>
                  <a:gd name="T23" fmla="*/ 1410807613 h 94"/>
                  <a:gd name="T24" fmla="*/ 214748364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77056376 w 54"/>
                  <a:gd name="T3" fmla="*/ 122569175 h 40"/>
                  <a:gd name="T4" fmla="*/ 551740060 w 54"/>
                  <a:gd name="T5" fmla="*/ 398243187 h 40"/>
                  <a:gd name="T6" fmla="*/ 1226089022 w 54"/>
                  <a:gd name="T7" fmla="*/ 1018247189 h 40"/>
                  <a:gd name="T8" fmla="*/ 1990831956 w 54"/>
                  <a:gd name="T9" fmla="*/ 1513491561 h 40"/>
                  <a:gd name="T10" fmla="*/ 2147483646 w 54"/>
                  <a:gd name="T11" fmla="*/ 1911384657 h 40"/>
                  <a:gd name="T12" fmla="*/ 2147483646 w 54"/>
                  <a:gd name="T13" fmla="*/ 2147277803 h 40"/>
                  <a:gd name="T14" fmla="*/ 2147483646 w 54"/>
                  <a:gd name="T15" fmla="*/ 2147483646 h 40"/>
                  <a:gd name="T16" fmla="*/ 2147483646 w 54"/>
                  <a:gd name="T17" fmla="*/ 2016106135 h 40"/>
                  <a:gd name="T18" fmla="*/ 2147483646 w 54"/>
                  <a:gd name="T19" fmla="*/ 2147483646 h 40"/>
                  <a:gd name="T20" fmla="*/ 2147483646 w 54"/>
                  <a:gd name="T21" fmla="*/ 2147483646 h 40"/>
                  <a:gd name="T22" fmla="*/ 2147483646 w 54"/>
                  <a:gd name="T23" fmla="*/ 2147483646 h 40"/>
                  <a:gd name="T24" fmla="*/ 2147483646 w 54"/>
                  <a:gd name="T25" fmla="*/ 2147483646 h 40"/>
                  <a:gd name="T26" fmla="*/ 2147483646 w 54"/>
                  <a:gd name="T27" fmla="*/ 2147483646 h 40"/>
                  <a:gd name="T28" fmla="*/ 1785027842 w 54"/>
                  <a:gd name="T29" fmla="*/ 2147483646 h 40"/>
                  <a:gd name="T30" fmla="*/ 940123127 w 54"/>
                  <a:gd name="T31" fmla="*/ 2147483646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515845422 w 149"/>
                  <a:gd name="T3" fmla="*/ 2147483646 h 704"/>
                  <a:gd name="T4" fmla="*/ 1393839956 w 149"/>
                  <a:gd name="T5" fmla="*/ 2147483646 h 704"/>
                  <a:gd name="T6" fmla="*/ 2147483646 w 149"/>
                  <a:gd name="T7" fmla="*/ 2147483646 h 704"/>
                  <a:gd name="T8" fmla="*/ 2147483646 w 149"/>
                  <a:gd name="T9" fmla="*/ 2147483646 h 704"/>
                  <a:gd name="T10" fmla="*/ 2147483646 w 149"/>
                  <a:gd name="T11" fmla="*/ 2147483646 h 704"/>
                  <a:gd name="T12" fmla="*/ 2147483646 w 149"/>
                  <a:gd name="T13" fmla="*/ 2147483646 h 704"/>
                  <a:gd name="T14" fmla="*/ 2147483646 w 149"/>
                  <a:gd name="T15" fmla="*/ 2147483646 h 704"/>
                  <a:gd name="T16" fmla="*/ 2147483646 w 149"/>
                  <a:gd name="T17" fmla="*/ 2147483646 h 704"/>
                  <a:gd name="T18" fmla="*/ 2147483646 w 149"/>
                  <a:gd name="T19" fmla="*/ 2147483646 h 704"/>
                  <a:gd name="T20" fmla="*/ 2147483646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7483646 w 149"/>
                  <a:gd name="T27" fmla="*/ 2147483646 h 704"/>
                  <a:gd name="T28" fmla="*/ 2147483646 w 149"/>
                  <a:gd name="T29" fmla="*/ 2147483646 h 704"/>
                  <a:gd name="T30" fmla="*/ 2147483646 w 149"/>
                  <a:gd name="T31" fmla="*/ 2147483646 h 704"/>
                  <a:gd name="T32" fmla="*/ 2147483646 w 149"/>
                  <a:gd name="T33" fmla="*/ 2147483646 h 704"/>
                  <a:gd name="T34" fmla="*/ 2147483646 w 149"/>
                  <a:gd name="T35" fmla="*/ 2147483646 h 704"/>
                  <a:gd name="T36" fmla="*/ 1852646389 w 149"/>
                  <a:gd name="T37" fmla="*/ 2147483646 h 704"/>
                  <a:gd name="T38" fmla="*/ 878123163 w 149"/>
                  <a:gd name="T39" fmla="*/ 2147483646 h 704"/>
                  <a:gd name="T40" fmla="*/ 515845422 w 149"/>
                  <a:gd name="T41" fmla="*/ 2147483646 h 704"/>
                  <a:gd name="T42" fmla="*/ 515845422 w 149"/>
                  <a:gd name="T43" fmla="*/ 2147483646 h 704"/>
                  <a:gd name="T44" fmla="*/ 716806616 w 149"/>
                  <a:gd name="T45" fmla="*/ 2147483646 h 704"/>
                  <a:gd name="T46" fmla="*/ 1073524462 w 149"/>
                  <a:gd name="T47" fmla="*/ 2147483646 h 704"/>
                  <a:gd name="T48" fmla="*/ 1234381662 w 149"/>
                  <a:gd name="T49" fmla="*/ 2147483646 h 704"/>
                  <a:gd name="T50" fmla="*/ 2147483646 w 149"/>
                  <a:gd name="T51" fmla="*/ 2147483646 h 704"/>
                  <a:gd name="T52" fmla="*/ 2147483646 w 149"/>
                  <a:gd name="T53" fmla="*/ 2147483646 h 704"/>
                  <a:gd name="T54" fmla="*/ 2147483646 w 149"/>
                  <a:gd name="T55" fmla="*/ 2147483646 h 704"/>
                  <a:gd name="T56" fmla="*/ 2147483646 w 149"/>
                  <a:gd name="T57" fmla="*/ 2147483646 h 704"/>
                  <a:gd name="T58" fmla="*/ 2147483646 w 149"/>
                  <a:gd name="T59" fmla="*/ 2147483646 h 704"/>
                  <a:gd name="T60" fmla="*/ 2147483646 w 149"/>
                  <a:gd name="T61" fmla="*/ 2147483646 h 704"/>
                  <a:gd name="T62" fmla="*/ 2147483646 w 149"/>
                  <a:gd name="T63" fmla="*/ 2147483646 h 704"/>
                  <a:gd name="T64" fmla="*/ 214748364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2147483646 w 149"/>
                  <a:gd name="T77" fmla="*/ 2147483646 h 704"/>
                  <a:gd name="T78" fmla="*/ 2147483646 w 149"/>
                  <a:gd name="T79" fmla="*/ 2147483646 h 704"/>
                  <a:gd name="T80" fmla="*/ 2147483646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2147483646 w 128"/>
                <a:gd name="T29" fmla="*/ 2147483646 h 217"/>
                <a:gd name="T30" fmla="*/ 0 w 128"/>
                <a:gd name="T31" fmla="*/ 2147483646 h 217"/>
                <a:gd name="T32" fmla="*/ 2147483646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2FC9A-8058-48B5-91BB-F4B57C87E172}" type="datetime1">
              <a:rPr lang="en-AU"/>
              <a:pPr>
                <a:defRPr/>
              </a:pPr>
              <a:t>24/03/2025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B1E8C-98EC-4C19-993F-E3AA8490A3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342759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7141B-F31B-4788-8F40-AE15998612EB}" type="datetime1">
              <a:rPr lang="en-AU"/>
              <a:pPr>
                <a:defRPr/>
              </a:pPr>
              <a:t>24/03/2025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8B46A-74DE-4ADA-85D0-1B23F4F762B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195531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6B8DE-96F9-437F-B61F-A9C02D8B9AEF}" type="datetime1">
              <a:rPr lang="en-AU"/>
              <a:pPr>
                <a:defRPr/>
              </a:pPr>
              <a:t>24/03/2025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32955-1E23-4E0B-A873-AFC37024A73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186428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C9924-89F4-46FF-AFFF-688F21E157A5}" type="datetime1">
              <a:rPr lang="en-AU"/>
              <a:pPr>
                <a:defRPr/>
              </a:pPr>
              <a:t>24/03/2025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37142-7D1E-46A6-A21E-B580A3B329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34506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D68DB-3492-4066-80E7-8732F2913FE1}" type="datetime1">
              <a:rPr lang="en-AU"/>
              <a:pPr>
                <a:defRPr/>
              </a:pPr>
              <a:t>24/03/2025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E332C-2A05-4077-91F8-FF4EE774F31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673001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6FC50-34FE-44E8-A818-820AE2CE853F}" type="datetime1">
              <a:rPr lang="en-AU"/>
              <a:pPr>
                <a:defRPr/>
              </a:pPr>
              <a:t>24/03/2025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87E24-A2FA-41B7-83FE-86C26ACF5AA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446885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6D1B7-A5EF-4F84-9359-322EC5CBD793}" type="datetime1">
              <a:rPr lang="en-AU"/>
              <a:pPr>
                <a:defRPr/>
              </a:pPr>
              <a:t>24/03/2025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42124-F371-4354-A0FD-01D383EAFE9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58662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6FE97-789D-46CB-8C93-0DBF30CBBC2F}" type="datetime1">
              <a:rPr lang="en-AU"/>
              <a:pPr>
                <a:defRPr/>
              </a:pPr>
              <a:t>24/03/2025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02A62-7DC8-4893-BD34-CEBACFF0409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56195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2DA4D-E2CA-4CA8-88B1-2C8E9E39A5FA}" type="datetime1">
              <a:rPr lang="en-AU"/>
              <a:pPr>
                <a:defRPr/>
              </a:pPr>
              <a:t>24/03/2025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B487C-30CC-4A33-9745-BAA2230C71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662840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0B3FF-4379-4582-8A0D-28921DD9DFD5}" type="datetime1">
              <a:rPr lang="en-AU"/>
              <a:pPr>
                <a:defRPr/>
              </a:pPr>
              <a:t>24/03/2025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36614-FD0D-4207-B181-ACADE6BED60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729806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2BF6F-B41D-46B6-8484-BCD0375F211B}" type="datetime1">
              <a:rPr lang="en-AU"/>
              <a:pPr>
                <a:defRPr/>
              </a:pPr>
              <a:t>24/03/2025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14AD4-5C6B-4535-A126-0989AB1F99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905736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94365-73B8-48EA-A5D7-E09A09A4545D}" type="datetime1">
              <a:rPr lang="en-AU"/>
              <a:pPr>
                <a:defRPr/>
              </a:pPr>
              <a:t>24/03/2025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C665F-A9B7-425A-B7E7-765B9B6272A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730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09205 w 217"/>
                  <a:gd name="T1" fmla="*/ 964182 h 210"/>
                  <a:gd name="T2" fmla="*/ 167151 w 217"/>
                  <a:gd name="T3" fmla="*/ 911627 h 210"/>
                  <a:gd name="T4" fmla="*/ 120081 w 217"/>
                  <a:gd name="T5" fmla="*/ 832363 h 210"/>
                  <a:gd name="T6" fmla="*/ 69714 w 217"/>
                  <a:gd name="T7" fmla="*/ 727897 h 210"/>
                  <a:gd name="T8" fmla="*/ 21435 w 217"/>
                  <a:gd name="T9" fmla="*/ 619101 h 210"/>
                  <a:gd name="T10" fmla="*/ 0 w 217"/>
                  <a:gd name="T11" fmla="*/ 500973 h 210"/>
                  <a:gd name="T12" fmla="*/ 1 w 217"/>
                  <a:gd name="T13" fmla="*/ 375040 h 210"/>
                  <a:gd name="T14" fmla="*/ 41221 w 217"/>
                  <a:gd name="T15" fmla="*/ 259929 h 210"/>
                  <a:gd name="T16" fmla="*/ 123701 w 217"/>
                  <a:gd name="T17" fmla="*/ 163090 h 210"/>
                  <a:gd name="T18" fmla="*/ 206289 w 217"/>
                  <a:gd name="T19" fmla="*/ 101036 h 210"/>
                  <a:gd name="T20" fmla="*/ 273869 w 217"/>
                  <a:gd name="T21" fmla="*/ 55137 h 210"/>
                  <a:gd name="T22" fmla="*/ 328464 w 217"/>
                  <a:gd name="T23" fmla="*/ 31065 h 210"/>
                  <a:gd name="T24" fmla="*/ 371217 w 217"/>
                  <a:gd name="T25" fmla="*/ 21530 h 210"/>
                  <a:gd name="T26" fmla="*/ 401606 w 217"/>
                  <a:gd name="T27" fmla="*/ 21530 h 210"/>
                  <a:gd name="T28" fmla="*/ 473775 w 217"/>
                  <a:gd name="T29" fmla="*/ 0 h 210"/>
                  <a:gd name="T30" fmla="*/ 673466 w 217"/>
                  <a:gd name="T31" fmla="*/ 38214 h 210"/>
                  <a:gd name="T32" fmla="*/ 729082 w 217"/>
                  <a:gd name="T33" fmla="*/ 55137 h 210"/>
                  <a:gd name="T34" fmla="*/ 783833 w 217"/>
                  <a:gd name="T35" fmla="*/ 70025 h 210"/>
                  <a:gd name="T36" fmla="*/ 830793 w 217"/>
                  <a:gd name="T37" fmla="*/ 86162 h 210"/>
                  <a:gd name="T38" fmla="*/ 866499 w 217"/>
                  <a:gd name="T39" fmla="*/ 105880 h 210"/>
                  <a:gd name="T40" fmla="*/ 905547 w 217"/>
                  <a:gd name="T41" fmla="*/ 124319 h 210"/>
                  <a:gd name="T42" fmla="*/ 936265 w 217"/>
                  <a:gd name="T43" fmla="*/ 145781 h 210"/>
                  <a:gd name="T44" fmla="*/ 960402 w 217"/>
                  <a:gd name="T45" fmla="*/ 173827 h 210"/>
                  <a:gd name="T46" fmla="*/ 988640 w 217"/>
                  <a:gd name="T47" fmla="*/ 207770 h 210"/>
                  <a:gd name="T48" fmla="*/ 936265 w 217"/>
                  <a:gd name="T49" fmla="*/ 185908 h 210"/>
                  <a:gd name="T50" fmla="*/ 886110 w 217"/>
                  <a:gd name="T51" fmla="*/ 165621 h 210"/>
                  <a:gd name="T52" fmla="*/ 835544 w 217"/>
                  <a:gd name="T53" fmla="*/ 152770 h 210"/>
                  <a:gd name="T54" fmla="*/ 783833 w 217"/>
                  <a:gd name="T55" fmla="*/ 135851 h 210"/>
                  <a:gd name="T56" fmla="*/ 742700 w 217"/>
                  <a:gd name="T57" fmla="*/ 124319 h 210"/>
                  <a:gd name="T58" fmla="*/ 699727 w 217"/>
                  <a:gd name="T59" fmla="*/ 120474 h 210"/>
                  <a:gd name="T60" fmla="*/ 650189 w 217"/>
                  <a:gd name="T61" fmla="*/ 113033 h 210"/>
                  <a:gd name="T62" fmla="*/ 609137 w 217"/>
                  <a:gd name="T63" fmla="*/ 113033 h 210"/>
                  <a:gd name="T64" fmla="*/ 569787 w 217"/>
                  <a:gd name="T65" fmla="*/ 113033 h 210"/>
                  <a:gd name="T66" fmla="*/ 528592 w 217"/>
                  <a:gd name="T67" fmla="*/ 114787 h 210"/>
                  <a:gd name="T68" fmla="*/ 486366 w 217"/>
                  <a:gd name="T69" fmla="*/ 124319 h 210"/>
                  <a:gd name="T70" fmla="*/ 450770 w 217"/>
                  <a:gd name="T71" fmla="*/ 134636 h 210"/>
                  <a:gd name="T72" fmla="*/ 414460 w 217"/>
                  <a:gd name="T73" fmla="*/ 152770 h 210"/>
                  <a:gd name="T74" fmla="*/ 371759 w 217"/>
                  <a:gd name="T75" fmla="*/ 165621 h 210"/>
                  <a:gd name="T76" fmla="*/ 337193 w 217"/>
                  <a:gd name="T77" fmla="*/ 187279 h 210"/>
                  <a:gd name="T78" fmla="*/ 301757 w 217"/>
                  <a:gd name="T79" fmla="*/ 210341 h 210"/>
                  <a:gd name="T80" fmla="*/ 237206 w 217"/>
                  <a:gd name="T81" fmla="*/ 280291 h 210"/>
                  <a:gd name="T82" fmla="*/ 193033 w 217"/>
                  <a:gd name="T83" fmla="*/ 366568 h 210"/>
                  <a:gd name="T84" fmla="*/ 167151 w 217"/>
                  <a:gd name="T85" fmla="*/ 473816 h 210"/>
                  <a:gd name="T86" fmla="*/ 157877 w 217"/>
                  <a:gd name="T87" fmla="*/ 579296 h 210"/>
                  <a:gd name="T88" fmla="*/ 157877 w 217"/>
                  <a:gd name="T89" fmla="*/ 696502 h 210"/>
                  <a:gd name="T90" fmla="*/ 173204 w 217"/>
                  <a:gd name="T91" fmla="*/ 797802 h 210"/>
                  <a:gd name="T92" fmla="*/ 186440 w 217"/>
                  <a:gd name="T93" fmla="*/ 890868 h 210"/>
                  <a:gd name="T94" fmla="*/ 209205 w 217"/>
                  <a:gd name="T95" fmla="*/ 964182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75007 w 182"/>
                  <a:gd name="T1" fmla="*/ 0 h 213"/>
                  <a:gd name="T2" fmla="*/ 487647 w 182"/>
                  <a:gd name="T3" fmla="*/ 9742 h 213"/>
                  <a:gd name="T4" fmla="*/ 514939 w 182"/>
                  <a:gd name="T5" fmla="*/ 39534 h 213"/>
                  <a:gd name="T6" fmla="*/ 553782 w 182"/>
                  <a:gd name="T7" fmla="*/ 88831 h 213"/>
                  <a:gd name="T8" fmla="*/ 598204 w 182"/>
                  <a:gd name="T9" fmla="*/ 160699 h 213"/>
                  <a:gd name="T10" fmla="*/ 632111 w 182"/>
                  <a:gd name="T11" fmla="*/ 249937 h 213"/>
                  <a:gd name="T12" fmla="*/ 654686 w 182"/>
                  <a:gd name="T13" fmla="*/ 368312 h 213"/>
                  <a:gd name="T14" fmla="*/ 654686 w 182"/>
                  <a:gd name="T15" fmla="*/ 508116 h 213"/>
                  <a:gd name="T16" fmla="*/ 627273 w 182"/>
                  <a:gd name="T17" fmla="*/ 673067 h 213"/>
                  <a:gd name="T18" fmla="*/ 611960 w 182"/>
                  <a:gd name="T19" fmla="*/ 719021 h 213"/>
                  <a:gd name="T20" fmla="*/ 592956 w 182"/>
                  <a:gd name="T21" fmla="*/ 756984 h 213"/>
                  <a:gd name="T22" fmla="*/ 572502 w 182"/>
                  <a:gd name="T23" fmla="*/ 798431 h 213"/>
                  <a:gd name="T24" fmla="*/ 544927 w 182"/>
                  <a:gd name="T25" fmla="*/ 834903 h 213"/>
                  <a:gd name="T26" fmla="*/ 508168 w 182"/>
                  <a:gd name="T27" fmla="*/ 869754 h 213"/>
                  <a:gd name="T28" fmla="*/ 478033 w 182"/>
                  <a:gd name="T29" fmla="*/ 896050 h 213"/>
                  <a:gd name="T30" fmla="*/ 445629 w 182"/>
                  <a:gd name="T31" fmla="*/ 921550 h 213"/>
                  <a:gd name="T32" fmla="*/ 399537 w 182"/>
                  <a:gd name="T33" fmla="*/ 941998 h 213"/>
                  <a:gd name="T34" fmla="*/ 357706 w 182"/>
                  <a:gd name="T35" fmla="*/ 952125 h 213"/>
                  <a:gd name="T36" fmla="*/ 315917 w 182"/>
                  <a:gd name="T37" fmla="*/ 964219 h 213"/>
                  <a:gd name="T38" fmla="*/ 267226 w 182"/>
                  <a:gd name="T39" fmla="*/ 973261 h 213"/>
                  <a:gd name="T40" fmla="*/ 215037 w 182"/>
                  <a:gd name="T41" fmla="*/ 973261 h 213"/>
                  <a:gd name="T42" fmla="*/ 159225 w 182"/>
                  <a:gd name="T43" fmla="*/ 964219 h 213"/>
                  <a:gd name="T44" fmla="*/ 109146 w 182"/>
                  <a:gd name="T45" fmla="*/ 952125 h 213"/>
                  <a:gd name="T46" fmla="*/ 51100 w 182"/>
                  <a:gd name="T47" fmla="*/ 931272 h 213"/>
                  <a:gd name="T48" fmla="*/ 0 w 182"/>
                  <a:gd name="T49" fmla="*/ 906524 h 213"/>
                  <a:gd name="T50" fmla="*/ 48792 w 182"/>
                  <a:gd name="T51" fmla="*/ 941998 h 213"/>
                  <a:gd name="T52" fmla="*/ 96761 w 182"/>
                  <a:gd name="T53" fmla="*/ 964219 h 213"/>
                  <a:gd name="T54" fmla="*/ 145558 w 182"/>
                  <a:gd name="T55" fmla="*/ 988161 h 213"/>
                  <a:gd name="T56" fmla="*/ 186475 w 182"/>
                  <a:gd name="T57" fmla="*/ 1005431 h 213"/>
                  <a:gd name="T58" fmla="*/ 229214 w 182"/>
                  <a:gd name="T59" fmla="*/ 1019805 h 213"/>
                  <a:gd name="T60" fmla="*/ 276259 w 182"/>
                  <a:gd name="T61" fmla="*/ 1025524 h 213"/>
                  <a:gd name="T62" fmla="*/ 316441 w 182"/>
                  <a:gd name="T63" fmla="*/ 1027330 h 213"/>
                  <a:gd name="T64" fmla="*/ 359622 w 182"/>
                  <a:gd name="T65" fmla="*/ 1027330 h 213"/>
                  <a:gd name="T66" fmla="*/ 397692 w 182"/>
                  <a:gd name="T67" fmla="*/ 1025524 h 213"/>
                  <a:gd name="T68" fmla="*/ 435739 w 182"/>
                  <a:gd name="T69" fmla="*/ 1015942 h 213"/>
                  <a:gd name="T70" fmla="*/ 468735 w 182"/>
                  <a:gd name="T71" fmla="*/ 1005431 h 213"/>
                  <a:gd name="T72" fmla="*/ 503799 w 182"/>
                  <a:gd name="T73" fmla="*/ 995282 h 213"/>
                  <a:gd name="T74" fmla="*/ 535597 w 182"/>
                  <a:gd name="T75" fmla="*/ 982957 h 213"/>
                  <a:gd name="T76" fmla="*/ 565654 w 182"/>
                  <a:gd name="T77" fmla="*/ 960993 h 213"/>
                  <a:gd name="T78" fmla="*/ 592956 w 182"/>
                  <a:gd name="T79" fmla="*/ 941998 h 213"/>
                  <a:gd name="T80" fmla="*/ 618104 w 182"/>
                  <a:gd name="T81" fmla="*/ 921550 h 213"/>
                  <a:gd name="T82" fmla="*/ 688157 w 182"/>
                  <a:gd name="T83" fmla="*/ 849343 h 213"/>
                  <a:gd name="T84" fmla="*/ 736485 w 182"/>
                  <a:gd name="T85" fmla="*/ 777989 h 213"/>
                  <a:gd name="T86" fmla="*/ 765069 w 182"/>
                  <a:gd name="T87" fmla="*/ 695314 h 213"/>
                  <a:gd name="T88" fmla="*/ 780731 w 182"/>
                  <a:gd name="T89" fmla="*/ 619671 h 213"/>
                  <a:gd name="T90" fmla="*/ 790166 w 182"/>
                  <a:gd name="T91" fmla="*/ 538025 h 213"/>
                  <a:gd name="T92" fmla="*/ 790166 w 182"/>
                  <a:gd name="T93" fmla="*/ 457299 h 213"/>
                  <a:gd name="T94" fmla="*/ 793967 w 182"/>
                  <a:gd name="T95" fmla="*/ 381852 h 213"/>
                  <a:gd name="T96" fmla="*/ 752068 w 182"/>
                  <a:gd name="T97" fmla="*/ 222782 h 213"/>
                  <a:gd name="T98" fmla="*/ 680986 w 182"/>
                  <a:gd name="T99" fmla="*/ 99164 h 213"/>
                  <a:gd name="T100" fmla="*/ 655772 w 182"/>
                  <a:gd name="T101" fmla="*/ 88831 h 213"/>
                  <a:gd name="T102" fmla="*/ 641510 w 182"/>
                  <a:gd name="T103" fmla="*/ 73683 h 213"/>
                  <a:gd name="T104" fmla="*/ 618104 w 182"/>
                  <a:gd name="T105" fmla="*/ 61588 h 213"/>
                  <a:gd name="T106" fmla="*/ 601860 w 182"/>
                  <a:gd name="T107" fmla="*/ 53150 h 213"/>
                  <a:gd name="T108" fmla="*/ 575158 w 182"/>
                  <a:gd name="T109" fmla="*/ 42592 h 213"/>
                  <a:gd name="T110" fmla="*/ 548894 w 182"/>
                  <a:gd name="T111" fmla="*/ 29455 h 213"/>
                  <a:gd name="T112" fmla="*/ 517698 w 182"/>
                  <a:gd name="T113" fmla="*/ 14087 h 213"/>
                  <a:gd name="T114" fmla="*/ 47500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395 w 109"/>
                <a:gd name="T3" fmla="*/ 1 h 156"/>
                <a:gd name="T4" fmla="*/ 1508 w 109"/>
                <a:gd name="T5" fmla="*/ 5 h 156"/>
                <a:gd name="T6" fmla="*/ 3003 w 109"/>
                <a:gd name="T7" fmla="*/ 55 h 156"/>
                <a:gd name="T8" fmla="*/ 4756 w 109"/>
                <a:gd name="T9" fmla="*/ 116 h 156"/>
                <a:gd name="T10" fmla="*/ 6357 w 109"/>
                <a:gd name="T11" fmla="*/ 212 h 156"/>
                <a:gd name="T12" fmla="*/ 7821 w 109"/>
                <a:gd name="T13" fmla="*/ 341 h 156"/>
                <a:gd name="T14" fmla="*/ 8729 w 109"/>
                <a:gd name="T15" fmla="*/ 517 h 156"/>
                <a:gd name="T16" fmla="*/ 8946 w 109"/>
                <a:gd name="T17" fmla="*/ 758 h 156"/>
                <a:gd name="T18" fmla="*/ 8521 w 109"/>
                <a:gd name="T19" fmla="*/ 758 h 156"/>
                <a:gd name="T20" fmla="*/ 8097 w 109"/>
                <a:gd name="T21" fmla="*/ 758 h 156"/>
                <a:gd name="T22" fmla="*/ 7608 w 109"/>
                <a:gd name="T23" fmla="*/ 758 h 156"/>
                <a:gd name="T24" fmla="*/ 7036 w 109"/>
                <a:gd name="T25" fmla="*/ 732 h 156"/>
                <a:gd name="T26" fmla="*/ 6625 w 109"/>
                <a:gd name="T27" fmla="*/ 731 h 156"/>
                <a:gd name="T28" fmla="*/ 6100 w 109"/>
                <a:gd name="T29" fmla="*/ 720 h 156"/>
                <a:gd name="T30" fmla="*/ 5379 w 109"/>
                <a:gd name="T31" fmla="*/ 695 h 156"/>
                <a:gd name="T32" fmla="*/ 4756 w 109"/>
                <a:gd name="T33" fmla="*/ 667 h 156"/>
                <a:gd name="T34" fmla="*/ 4334 w 109"/>
                <a:gd name="T35" fmla="*/ 606 h 156"/>
                <a:gd name="T36" fmla="*/ 4334 w 109"/>
                <a:gd name="T37" fmla="*/ 538 h 156"/>
                <a:gd name="T38" fmla="*/ 4559 w 109"/>
                <a:gd name="T39" fmla="*/ 461 h 156"/>
                <a:gd name="T40" fmla="*/ 4781 w 109"/>
                <a:gd name="T41" fmla="*/ 384 h 156"/>
                <a:gd name="T42" fmla="*/ 4559 w 109"/>
                <a:gd name="T43" fmla="*/ 298 h 156"/>
                <a:gd name="T44" fmla="*/ 3927 w 109"/>
                <a:gd name="T45" fmla="*/ 206 h 156"/>
                <a:gd name="T46" fmla="*/ 2567 w 109"/>
                <a:gd name="T47" fmla="*/ 11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590 w 54"/>
                <a:gd name="T5" fmla="*/ 3 h 40"/>
                <a:gd name="T6" fmla="*/ 1316 w 54"/>
                <a:gd name="T7" fmla="*/ 46 h 40"/>
                <a:gd name="T8" fmla="*/ 2196 w 54"/>
                <a:gd name="T9" fmla="*/ 61 h 40"/>
                <a:gd name="T10" fmla="*/ 2936 w 54"/>
                <a:gd name="T11" fmla="*/ 76 h 40"/>
                <a:gd name="T12" fmla="*/ 3719 w 54"/>
                <a:gd name="T13" fmla="*/ 88 h 40"/>
                <a:gd name="T14" fmla="*/ 4545 w 54"/>
                <a:gd name="T15" fmla="*/ 95 h 40"/>
                <a:gd name="T16" fmla="*/ 5485 w 54"/>
                <a:gd name="T17" fmla="*/ 82 h 40"/>
                <a:gd name="T18" fmla="*/ 5359 w 54"/>
                <a:gd name="T19" fmla="*/ 129 h 40"/>
                <a:gd name="T20" fmla="*/ 5060 w 54"/>
                <a:gd name="T21" fmla="*/ 172 h 40"/>
                <a:gd name="T22" fmla="*/ 4488 w 54"/>
                <a:gd name="T23" fmla="*/ 199 h 40"/>
                <a:gd name="T24" fmla="*/ 3679 w 54"/>
                <a:gd name="T25" fmla="*/ 212 h 40"/>
                <a:gd name="T26" fmla="*/ 2821 w 54"/>
                <a:gd name="T27" fmla="*/ 210 h 40"/>
                <a:gd name="T28" fmla="*/ 1888 w 54"/>
                <a:gd name="T29" fmla="*/ 170 h 40"/>
                <a:gd name="T30" fmla="*/ 992 w 54"/>
                <a:gd name="T31" fmla="*/ 11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51 h 237"/>
                <a:gd name="T4" fmla="*/ 2225 w 257"/>
                <a:gd name="T5" fmla="*/ 106 h 237"/>
                <a:gd name="T6" fmla="*/ 5092 w 257"/>
                <a:gd name="T7" fmla="*/ 162 h 237"/>
                <a:gd name="T8" fmla="*/ 9123 w 257"/>
                <a:gd name="T9" fmla="*/ 210 h 237"/>
                <a:gd name="T10" fmla="*/ 14740 w 257"/>
                <a:gd name="T11" fmla="*/ 255 h 237"/>
                <a:gd name="T12" fmla="*/ 21878 w 257"/>
                <a:gd name="T13" fmla="*/ 303 h 237"/>
                <a:gd name="T14" fmla="*/ 30992 w 257"/>
                <a:gd name="T15" fmla="*/ 346 h 237"/>
                <a:gd name="T16" fmla="*/ 41483 w 257"/>
                <a:gd name="T17" fmla="*/ 382 h 237"/>
                <a:gd name="T18" fmla="*/ 54972 w 257"/>
                <a:gd name="T19" fmla="*/ 417 h 237"/>
                <a:gd name="T20" fmla="*/ 70227 w 257"/>
                <a:gd name="T21" fmla="*/ 446 h 237"/>
                <a:gd name="T22" fmla="*/ 86497 w 257"/>
                <a:gd name="T23" fmla="*/ 469 h 237"/>
                <a:gd name="T24" fmla="*/ 106625 w 257"/>
                <a:gd name="T25" fmla="*/ 489 h 237"/>
                <a:gd name="T26" fmla="*/ 128597 w 257"/>
                <a:gd name="T27" fmla="*/ 501 h 237"/>
                <a:gd name="T28" fmla="*/ 153717 w 257"/>
                <a:gd name="T29" fmla="*/ 510 h 237"/>
                <a:gd name="T30" fmla="*/ 179655 w 257"/>
                <a:gd name="T31" fmla="*/ 506 h 237"/>
                <a:gd name="T32" fmla="*/ 210023 w 257"/>
                <a:gd name="T33" fmla="*/ 498 h 237"/>
                <a:gd name="T34" fmla="*/ 183415 w 257"/>
                <a:gd name="T35" fmla="*/ 486 h 237"/>
                <a:gd name="T36" fmla="*/ 159133 w 257"/>
                <a:gd name="T37" fmla="*/ 470 h 237"/>
                <a:gd name="T38" fmla="*/ 138971 w 257"/>
                <a:gd name="T39" fmla="*/ 454 h 237"/>
                <a:gd name="T40" fmla="*/ 120957 w 257"/>
                <a:gd name="T41" fmla="*/ 438 h 237"/>
                <a:gd name="T42" fmla="*/ 104533 w 257"/>
                <a:gd name="T43" fmla="*/ 415 h 237"/>
                <a:gd name="T44" fmla="*/ 91583 w 257"/>
                <a:gd name="T45" fmla="*/ 390 h 237"/>
                <a:gd name="T46" fmla="*/ 79635 w 257"/>
                <a:gd name="T47" fmla="*/ 363 h 237"/>
                <a:gd name="T48" fmla="*/ 68421 w 257"/>
                <a:gd name="T49" fmla="*/ 334 h 237"/>
                <a:gd name="T50" fmla="*/ 58345 w 257"/>
                <a:gd name="T51" fmla="*/ 303 h 237"/>
                <a:gd name="T52" fmla="*/ 50121 w 257"/>
                <a:gd name="T53" fmla="*/ 266 h 237"/>
                <a:gd name="T54" fmla="*/ 43070 w 257"/>
                <a:gd name="T55" fmla="*/ 231 h 237"/>
                <a:gd name="T56" fmla="*/ 35349 w 257"/>
                <a:gd name="T57" fmla="*/ 188 h 237"/>
                <a:gd name="T58" fmla="*/ 26946 w 257"/>
                <a:gd name="T59" fmla="*/ 147 h 237"/>
                <a:gd name="T60" fmla="*/ 18923 w 257"/>
                <a:gd name="T61" fmla="*/ 102 h 237"/>
                <a:gd name="T62" fmla="*/ 9558 w 257"/>
                <a:gd name="T63" fmla="*/ 49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2914 w 124"/>
                <a:gd name="T1" fmla="*/ 0 h 110"/>
                <a:gd name="T2" fmla="*/ 116567 w 124"/>
                <a:gd name="T3" fmla="*/ 299 h 110"/>
                <a:gd name="T4" fmla="*/ 113277 w 124"/>
                <a:gd name="T5" fmla="*/ 298 h 110"/>
                <a:gd name="T6" fmla="*/ 100630 w 124"/>
                <a:gd name="T7" fmla="*/ 293 h 110"/>
                <a:gd name="T8" fmla="*/ 84110 w 124"/>
                <a:gd name="T9" fmla="*/ 283 h 110"/>
                <a:gd name="T10" fmla="*/ 64267 w 124"/>
                <a:gd name="T11" fmla="*/ 277 h 110"/>
                <a:gd name="T12" fmla="*/ 42294 w 124"/>
                <a:gd name="T13" fmla="*/ 271 h 110"/>
                <a:gd name="T14" fmla="*/ 24009 w 124"/>
                <a:gd name="T15" fmla="*/ 273 h 110"/>
                <a:gd name="T16" fmla="*/ 8547 w 124"/>
                <a:gd name="T17" fmla="*/ 285 h 110"/>
                <a:gd name="T18" fmla="*/ 0 w 124"/>
                <a:gd name="T19" fmla="*/ 306 h 110"/>
                <a:gd name="T20" fmla="*/ 3499 w 124"/>
                <a:gd name="T21" fmla="*/ 273 h 110"/>
                <a:gd name="T22" fmla="*/ 7687 w 124"/>
                <a:gd name="T23" fmla="*/ 248 h 110"/>
                <a:gd name="T24" fmla="*/ 15503 w 124"/>
                <a:gd name="T25" fmla="*/ 229 h 110"/>
                <a:gd name="T26" fmla="*/ 24009 w 124"/>
                <a:gd name="T27" fmla="*/ 211 h 110"/>
                <a:gd name="T28" fmla="*/ 34060 w 124"/>
                <a:gd name="T29" fmla="*/ 200 h 110"/>
                <a:gd name="T30" fmla="*/ 43979 w 124"/>
                <a:gd name="T31" fmla="*/ 199 h 110"/>
                <a:gd name="T32" fmla="*/ 55149 w 124"/>
                <a:gd name="T33" fmla="*/ 199 h 110"/>
                <a:gd name="T34" fmla="*/ 67786 w 124"/>
                <a:gd name="T35" fmla="*/ 208 h 110"/>
                <a:gd name="T36" fmla="*/ 68688 w 124"/>
                <a:gd name="T37" fmla="*/ 199 h 110"/>
                <a:gd name="T38" fmla="*/ 65953 w 124"/>
                <a:gd name="T39" fmla="*/ 159 h 110"/>
                <a:gd name="T40" fmla="*/ 62917 w 124"/>
                <a:gd name="T41" fmla="*/ 106 h 110"/>
                <a:gd name="T42" fmla="*/ 61778 w 124"/>
                <a:gd name="T43" fmla="*/ 83 h 110"/>
                <a:gd name="T44" fmla="*/ 59230 w 124"/>
                <a:gd name="T45" fmla="*/ 83 h 110"/>
                <a:gd name="T46" fmla="*/ 56960 w 124"/>
                <a:gd name="T47" fmla="*/ 79 h 110"/>
                <a:gd name="T48" fmla="*/ 55149 w 124"/>
                <a:gd name="T49" fmla="*/ 70 h 110"/>
                <a:gd name="T50" fmla="*/ 54140 w 124"/>
                <a:gd name="T51" fmla="*/ 61 h 110"/>
                <a:gd name="T52" fmla="*/ 54140 w 124"/>
                <a:gd name="T53" fmla="*/ 51 h 110"/>
                <a:gd name="T54" fmla="*/ 55149 w 124"/>
                <a:gd name="T55" fmla="*/ 41 h 110"/>
                <a:gd name="T56" fmla="*/ 62453 w 124"/>
                <a:gd name="T57" fmla="*/ 8 h 110"/>
                <a:gd name="T58" fmla="*/ 72914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4775 w 109"/>
                <a:gd name="T3" fmla="*/ 1 h 156"/>
                <a:gd name="T4" fmla="*/ 17020 w 109"/>
                <a:gd name="T5" fmla="*/ 5 h 156"/>
                <a:gd name="T6" fmla="*/ 35631 w 109"/>
                <a:gd name="T7" fmla="*/ 12 h 156"/>
                <a:gd name="T8" fmla="*/ 56302 w 109"/>
                <a:gd name="T9" fmla="*/ 47 h 156"/>
                <a:gd name="T10" fmla="*/ 75930 w 109"/>
                <a:gd name="T11" fmla="*/ 75 h 156"/>
                <a:gd name="T12" fmla="*/ 93160 w 109"/>
                <a:gd name="T13" fmla="*/ 126 h 156"/>
                <a:gd name="T14" fmla="*/ 103666 w 109"/>
                <a:gd name="T15" fmla="*/ 193 h 156"/>
                <a:gd name="T16" fmla="*/ 105727 w 109"/>
                <a:gd name="T17" fmla="*/ 279 h 156"/>
                <a:gd name="T18" fmla="*/ 102401 w 109"/>
                <a:gd name="T19" fmla="*/ 279 h 156"/>
                <a:gd name="T20" fmla="*/ 96769 w 109"/>
                <a:gd name="T21" fmla="*/ 279 h 156"/>
                <a:gd name="T22" fmla="*/ 90212 w 109"/>
                <a:gd name="T23" fmla="*/ 279 h 156"/>
                <a:gd name="T24" fmla="*/ 84281 w 109"/>
                <a:gd name="T25" fmla="*/ 275 h 156"/>
                <a:gd name="T26" fmla="*/ 78396 w 109"/>
                <a:gd name="T27" fmla="*/ 273 h 156"/>
                <a:gd name="T28" fmla="*/ 71828 w 109"/>
                <a:gd name="T29" fmla="*/ 268 h 156"/>
                <a:gd name="T30" fmla="*/ 63961 w 109"/>
                <a:gd name="T31" fmla="*/ 259 h 156"/>
                <a:gd name="T32" fmla="*/ 56302 w 109"/>
                <a:gd name="T33" fmla="*/ 249 h 156"/>
                <a:gd name="T34" fmla="*/ 51221 w 109"/>
                <a:gd name="T35" fmla="*/ 224 h 156"/>
                <a:gd name="T36" fmla="*/ 51221 w 109"/>
                <a:gd name="T37" fmla="*/ 198 h 156"/>
                <a:gd name="T38" fmla="*/ 54741 w 109"/>
                <a:gd name="T39" fmla="*/ 173 h 156"/>
                <a:gd name="T40" fmla="*/ 57983 w 109"/>
                <a:gd name="T41" fmla="*/ 141 h 156"/>
                <a:gd name="T42" fmla="*/ 54741 w 109"/>
                <a:gd name="T43" fmla="*/ 113 h 156"/>
                <a:gd name="T44" fmla="*/ 46948 w 109"/>
                <a:gd name="T45" fmla="*/ 73 h 156"/>
                <a:gd name="T46" fmla="*/ 30550 w 109"/>
                <a:gd name="T47" fmla="*/ 46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0268 w 46"/>
                <a:gd name="T1" fmla="*/ 0 h 94"/>
                <a:gd name="T2" fmla="*/ 19190 w 46"/>
                <a:gd name="T3" fmla="*/ 75 h 94"/>
                <a:gd name="T4" fmla="*/ 14238 w 46"/>
                <a:gd name="T5" fmla="*/ 126 h 94"/>
                <a:gd name="T6" fmla="*/ 10564 w 46"/>
                <a:gd name="T7" fmla="*/ 164 h 94"/>
                <a:gd name="T8" fmla="*/ 0 w 46"/>
                <a:gd name="T9" fmla="*/ 192 h 94"/>
                <a:gd name="T10" fmla="*/ 11595 w 46"/>
                <a:gd name="T11" fmla="*/ 180 h 94"/>
                <a:gd name="T12" fmla="*/ 22457 w 46"/>
                <a:gd name="T13" fmla="*/ 167 h 94"/>
                <a:gd name="T14" fmla="*/ 30416 w 46"/>
                <a:gd name="T15" fmla="*/ 140 h 94"/>
                <a:gd name="T16" fmla="*/ 38266 w 46"/>
                <a:gd name="T17" fmla="*/ 116 h 94"/>
                <a:gd name="T18" fmla="*/ 43559 w 46"/>
                <a:gd name="T19" fmla="*/ 91 h 94"/>
                <a:gd name="T20" fmla="*/ 44093 w 46"/>
                <a:gd name="T21" fmla="*/ 59 h 94"/>
                <a:gd name="T22" fmla="*/ 40796 w 46"/>
                <a:gd name="T23" fmla="*/ 15 h 94"/>
                <a:gd name="T24" fmla="*/ 3026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4757 w 54"/>
                <a:gd name="T5" fmla="*/ 3 h 40"/>
                <a:gd name="T6" fmla="*/ 9643 w 54"/>
                <a:gd name="T7" fmla="*/ 8 h 40"/>
                <a:gd name="T8" fmla="*/ 15503 w 54"/>
                <a:gd name="T9" fmla="*/ 12 h 40"/>
                <a:gd name="T10" fmla="*/ 21847 w 54"/>
                <a:gd name="T11" fmla="*/ 15 h 40"/>
                <a:gd name="T12" fmla="*/ 28673 w 54"/>
                <a:gd name="T13" fmla="*/ 17 h 40"/>
                <a:gd name="T14" fmla="*/ 34079 w 54"/>
                <a:gd name="T15" fmla="*/ 18 h 40"/>
                <a:gd name="T16" fmla="*/ 40427 w 54"/>
                <a:gd name="T17" fmla="*/ 16 h 40"/>
                <a:gd name="T18" fmla="*/ 39909 w 54"/>
                <a:gd name="T19" fmla="*/ 48 h 40"/>
                <a:gd name="T20" fmla="*/ 37669 w 54"/>
                <a:gd name="T21" fmla="*/ 56 h 40"/>
                <a:gd name="T22" fmla="*/ 33173 w 54"/>
                <a:gd name="T23" fmla="*/ 61 h 40"/>
                <a:gd name="T24" fmla="*/ 27561 w 54"/>
                <a:gd name="T25" fmla="*/ 65 h 40"/>
                <a:gd name="T26" fmla="*/ 20671 w 54"/>
                <a:gd name="T27" fmla="*/ 63 h 40"/>
                <a:gd name="T28" fmla="*/ 13995 w 54"/>
                <a:gd name="T29" fmla="*/ 55 h 40"/>
                <a:gd name="T30" fmla="*/ 7232 w 54"/>
                <a:gd name="T31" fmla="*/ 43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5888 w 596"/>
                <a:gd name="T1" fmla="*/ 728 h 666"/>
                <a:gd name="T2" fmla="*/ 5888 w 596"/>
                <a:gd name="T3" fmla="*/ 675 h 666"/>
                <a:gd name="T4" fmla="*/ 0 w 596"/>
                <a:gd name="T5" fmla="*/ 571 h 666"/>
                <a:gd name="T6" fmla="*/ 3557 w 596"/>
                <a:gd name="T7" fmla="*/ 439 h 666"/>
                <a:gd name="T8" fmla="*/ 24758 w 596"/>
                <a:gd name="T9" fmla="*/ 299 h 666"/>
                <a:gd name="T10" fmla="*/ 67255 w 596"/>
                <a:gd name="T11" fmla="*/ 168 h 666"/>
                <a:gd name="T12" fmla="*/ 139003 w 596"/>
                <a:gd name="T13" fmla="*/ 58 h 666"/>
                <a:gd name="T14" fmla="*/ 241213 w 596"/>
                <a:gd name="T15" fmla="*/ 2 h 666"/>
                <a:gd name="T16" fmla="*/ 371971 w 596"/>
                <a:gd name="T17" fmla="*/ 9 h 666"/>
                <a:gd name="T18" fmla="*/ 473207 w 596"/>
                <a:gd name="T19" fmla="*/ 133 h 666"/>
                <a:gd name="T20" fmla="*/ 541633 w 596"/>
                <a:gd name="T21" fmla="*/ 324 h 666"/>
                <a:gd name="T22" fmla="*/ 577566 w 596"/>
                <a:gd name="T23" fmla="*/ 563 h 666"/>
                <a:gd name="T24" fmla="*/ 582015 w 596"/>
                <a:gd name="T25" fmla="*/ 810 h 666"/>
                <a:gd name="T26" fmla="*/ 553836 w 596"/>
                <a:gd name="T27" fmla="*/ 1036 h 666"/>
                <a:gd name="T28" fmla="*/ 495578 w 596"/>
                <a:gd name="T29" fmla="*/ 1213 h 666"/>
                <a:gd name="T30" fmla="*/ 407716 w 596"/>
                <a:gd name="T31" fmla="*/ 1310 h 666"/>
                <a:gd name="T32" fmla="*/ 380447 w 596"/>
                <a:gd name="T33" fmla="*/ 1303 h 666"/>
                <a:gd name="T34" fmla="*/ 431444 w 596"/>
                <a:gd name="T35" fmla="*/ 1223 h 666"/>
                <a:gd name="T36" fmla="*/ 471104 w 596"/>
                <a:gd name="T37" fmla="*/ 1072 h 666"/>
                <a:gd name="T38" fmla="*/ 498384 w 596"/>
                <a:gd name="T39" fmla="*/ 896 h 666"/>
                <a:gd name="T40" fmla="*/ 508070 w 596"/>
                <a:gd name="T41" fmla="*/ 702 h 666"/>
                <a:gd name="T42" fmla="*/ 502209 w 596"/>
                <a:gd name="T43" fmla="*/ 509 h 666"/>
                <a:gd name="T44" fmla="*/ 473834 w 596"/>
                <a:gd name="T45" fmla="*/ 343 h 666"/>
                <a:gd name="T46" fmla="*/ 423286 w 596"/>
                <a:gd name="T47" fmla="*/ 221 h 666"/>
                <a:gd name="T48" fmla="*/ 333632 w 596"/>
                <a:gd name="T49" fmla="*/ 146 h 666"/>
                <a:gd name="T50" fmla="*/ 240624 w 596"/>
                <a:gd name="T51" fmla="*/ 118 h 666"/>
                <a:gd name="T52" fmla="*/ 170282 w 596"/>
                <a:gd name="T53" fmla="*/ 138 h 666"/>
                <a:gd name="T54" fmla="*/ 118497 w 596"/>
                <a:gd name="T55" fmla="*/ 198 h 666"/>
                <a:gd name="T56" fmla="*/ 81989 w 596"/>
                <a:gd name="T57" fmla="*/ 294 h 666"/>
                <a:gd name="T58" fmla="*/ 55796 w 596"/>
                <a:gd name="T59" fmla="*/ 408 h 666"/>
                <a:gd name="T60" fmla="*/ 39003 w 596"/>
                <a:gd name="T61" fmla="*/ 536 h 666"/>
                <a:gd name="T62" fmla="*/ 27397 w 596"/>
                <a:gd name="T63" fmla="*/ 666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/>
              <a:t>Click to edit Master text styles</a:t>
            </a:r>
          </a:p>
          <a:p>
            <a:pPr lvl="1"/>
            <a:r>
              <a:rPr lang="tr-TR" altLang="en-US"/>
              <a:t>Second level</a:t>
            </a:r>
          </a:p>
          <a:p>
            <a:pPr lvl="2"/>
            <a:r>
              <a:rPr lang="tr-TR" altLang="en-US"/>
              <a:t>Third level</a:t>
            </a:r>
          </a:p>
          <a:p>
            <a:pPr lvl="3"/>
            <a:r>
              <a:rPr lang="tr-TR" altLang="en-US"/>
              <a:t>Fourth level</a:t>
            </a:r>
          </a:p>
          <a:p>
            <a:pPr lvl="4"/>
            <a:r>
              <a:rPr lang="tr-TR" altLang="en-US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4B2264A3-7311-4D3D-A8CB-51290251641C}" type="datetime1">
              <a:rPr lang="en-AU"/>
              <a:pPr>
                <a:defRPr/>
              </a:pPr>
              <a:t>24/03/2025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26047D9-4342-473B-82FD-F7307718C56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Excel_97-2003_Worksheet.xls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04CD43-70CC-4046-8C9C-8DE09E53B1A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60575"/>
            <a:ext cx="7778750" cy="2160588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dirty="0">
                <a:latin typeface="Times New Roman" pitchFamily="18" charset="0"/>
              </a:rPr>
              <a:t>Bilkent University</a:t>
            </a:r>
            <a:br>
              <a:rPr lang="tr-TR" sz="4000" dirty="0">
                <a:latin typeface="Times New Roman" pitchFamily="18" charset="0"/>
              </a:rPr>
            </a:br>
            <a:r>
              <a:rPr lang="tr-TR" sz="4000" dirty="0">
                <a:latin typeface="Times New Roman" pitchFamily="18" charset="0"/>
              </a:rPr>
              <a:t>Faculty of Applied Sciences (FAS)</a:t>
            </a:r>
            <a:br>
              <a:rPr lang="tr-TR" sz="4000" dirty="0">
                <a:latin typeface="Times New Roman" pitchFamily="18" charset="0"/>
              </a:rPr>
            </a:br>
            <a:r>
              <a:rPr lang="tr-TR" sz="4000" dirty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97425"/>
            <a:ext cx="6400800" cy="10080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CTIS 186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68313" y="6278563"/>
            <a:ext cx="2133600" cy="4572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tr-TR" sz="1400" dirty="0"/>
              <a:t>27</a:t>
            </a:r>
            <a:r>
              <a:rPr lang="en-AU" altLang="tr-TR" sz="1400" dirty="0"/>
              <a:t>/</a:t>
            </a:r>
            <a:r>
              <a:rPr lang="en-US" altLang="tr-TR" sz="1400" dirty="0"/>
              <a:t>03</a:t>
            </a:r>
            <a:r>
              <a:rPr lang="en-AU" altLang="tr-TR" sz="1400" dirty="0"/>
              <a:t>/20</a:t>
            </a:r>
            <a:r>
              <a:rPr lang="en-US" altLang="tr-TR" sz="1400" dirty="0"/>
              <a:t>25</a:t>
            </a:r>
            <a:endParaRPr lang="tr-TR" altLang="tr-TR" sz="14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F63375-29DA-4C8A-8A31-7D4FFADB966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400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7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6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7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20A33D-9F45-47E4-85FD-82230384DDC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9613" y="1328738"/>
            <a:ext cx="3673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9613" y="2363788"/>
            <a:ext cx="3709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9613" y="3398838"/>
            <a:ext cx="5543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9613" y="4433888"/>
            <a:ext cx="31575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9613" y="5468938"/>
            <a:ext cx="3594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E647FC-4F63-4B6D-A790-4C589170415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2413" y="519113"/>
            <a:ext cx="5310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5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0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7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8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5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CA5AEE-3C69-4B4D-A205-5164F595E6B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996952"/>
            <a:ext cx="8229600" cy="792411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</a:rPr>
              <a:t>CTIS 186 Statistics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19DF06-7A1F-4C73-9BB6-A962404D1AC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67864" y="6453336"/>
            <a:ext cx="909464" cy="300038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065E41-EE71-4667-99CE-50C96A9B935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en-US" sz="1400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85D8794-0C39-4C71-90F3-E787217AD4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714613"/>
              </p:ext>
            </p:extLst>
          </p:nvPr>
        </p:nvGraphicFramePr>
        <p:xfrm>
          <a:off x="323528" y="157162"/>
          <a:ext cx="8640963" cy="6089416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127502681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13345565"/>
                    </a:ext>
                  </a:extLst>
                </a:gridCol>
                <a:gridCol w="864097">
                  <a:extLst>
                    <a:ext uri="{9D8B030D-6E8A-4147-A177-3AD203B41FA5}">
                      <a16:colId xmlns:a16="http://schemas.microsoft.com/office/drawing/2014/main" val="2130026085"/>
                    </a:ext>
                  </a:extLst>
                </a:gridCol>
                <a:gridCol w="960107">
                  <a:extLst>
                    <a:ext uri="{9D8B030D-6E8A-4147-A177-3AD203B41FA5}">
                      <a16:colId xmlns:a16="http://schemas.microsoft.com/office/drawing/2014/main" val="2231481553"/>
                    </a:ext>
                  </a:extLst>
                </a:gridCol>
                <a:gridCol w="960107">
                  <a:extLst>
                    <a:ext uri="{9D8B030D-6E8A-4147-A177-3AD203B41FA5}">
                      <a16:colId xmlns:a16="http://schemas.microsoft.com/office/drawing/2014/main" val="3826504706"/>
                    </a:ext>
                  </a:extLst>
                </a:gridCol>
                <a:gridCol w="960107">
                  <a:extLst>
                    <a:ext uri="{9D8B030D-6E8A-4147-A177-3AD203B41FA5}">
                      <a16:colId xmlns:a16="http://schemas.microsoft.com/office/drawing/2014/main" val="4247569194"/>
                    </a:ext>
                  </a:extLst>
                </a:gridCol>
                <a:gridCol w="864094">
                  <a:extLst>
                    <a:ext uri="{9D8B030D-6E8A-4147-A177-3AD203B41FA5}">
                      <a16:colId xmlns:a16="http://schemas.microsoft.com/office/drawing/2014/main" val="1473410904"/>
                    </a:ext>
                  </a:extLst>
                </a:gridCol>
                <a:gridCol w="1056120">
                  <a:extLst>
                    <a:ext uri="{9D8B030D-6E8A-4147-A177-3AD203B41FA5}">
                      <a16:colId xmlns:a16="http://schemas.microsoft.com/office/drawing/2014/main" val="2574625283"/>
                    </a:ext>
                  </a:extLst>
                </a:gridCol>
                <a:gridCol w="960107">
                  <a:extLst>
                    <a:ext uri="{9D8B030D-6E8A-4147-A177-3AD203B41FA5}">
                      <a16:colId xmlns:a16="http://schemas.microsoft.com/office/drawing/2014/main" val="3190598285"/>
                    </a:ext>
                  </a:extLst>
                </a:gridCol>
              </a:tblGrid>
              <a:tr h="45572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#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Midterm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Grade 1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rgbClr val="001018"/>
                          </a:solidFill>
                        </a:rPr>
                        <a:t>Hmk</a:t>
                      </a:r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.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Midterm + </a:t>
                      </a:r>
                      <a:r>
                        <a:rPr lang="en-US" sz="1200" dirty="0" err="1">
                          <a:solidFill>
                            <a:srgbClr val="001018"/>
                          </a:solidFill>
                        </a:rPr>
                        <a:t>Hmk</a:t>
                      </a:r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.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Grade 2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Att.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Letter Grade 1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Letter Grade 2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9379264"/>
                  </a:ext>
                </a:extLst>
              </a:tr>
              <a:tr h="36964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1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20.70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69.00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21.02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41.72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75.86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88.00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C+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432211"/>
                  </a:ext>
                </a:extLst>
              </a:tr>
              <a:tr h="36964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2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59.50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38.08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69.23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1056629"/>
                  </a:ext>
                </a:extLst>
              </a:tr>
              <a:tr h="36964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3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27.90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93.00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21.90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49.80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90.54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B+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1422927"/>
                  </a:ext>
                </a:extLst>
              </a:tr>
              <a:tr h="36964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4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20.55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68.50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36.07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65.58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88.00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801879"/>
                  </a:ext>
                </a:extLst>
              </a:tr>
              <a:tr h="36964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5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28.95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96.50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51.05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92.83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96.00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1577291"/>
                  </a:ext>
                </a:extLst>
              </a:tr>
              <a:tr h="36964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6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31.95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106.50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54.76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99.57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1956302"/>
                  </a:ext>
                </a:extLst>
              </a:tr>
              <a:tr h="36964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7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31.20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104.00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53.43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97.14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9707644"/>
                  </a:ext>
                </a:extLst>
              </a:tr>
              <a:tr h="36964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8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23.55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78.50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21.29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44.84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81.53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C+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7239940"/>
                  </a:ext>
                </a:extLst>
              </a:tr>
              <a:tr h="36964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9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31.20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104.00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18.13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49.33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89.68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72.00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B+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0611517"/>
                  </a:ext>
                </a:extLst>
              </a:tr>
              <a:tr h="36964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10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23.70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79.00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17.19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40.89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74.34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88.00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C+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051202"/>
                  </a:ext>
                </a:extLst>
              </a:tr>
              <a:tr h="36964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11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28.65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95.50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46.88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85.23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92.00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474246"/>
                  </a:ext>
                </a:extLst>
              </a:tr>
              <a:tr h="369644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Average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26.02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86.73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20.06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46.08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83.78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91.27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63907249"/>
                  </a:ext>
                </a:extLst>
              </a:tr>
              <a:tr h="455727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Standard. Dev.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4.94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16.48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11.37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9.26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311344"/>
                  </a:ext>
                </a:extLst>
              </a:tr>
              <a:tr h="369644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Max.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31.95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106.50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54.76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99.57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141923"/>
                  </a:ext>
                </a:extLst>
              </a:tr>
              <a:tr h="369644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Min.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59.50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36.07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65.58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72.00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885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78848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985A69-F529-4ECB-B1DE-30AD0B8B38E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08920"/>
            <a:ext cx="8229600" cy="720080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378207-6FD0-4E81-A4BB-1DDF5B048C0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dirty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dirty="0">
                <a:latin typeface="Times New Roman" panose="02020603050405020304" pitchFamily="18" charset="0"/>
              </a:rPr>
              <a:t>C. C.</a:t>
            </a:r>
            <a:r>
              <a:rPr lang="tr-TR" altLang="en-US" dirty="0">
                <a:latin typeface="Times New Roman" panose="02020603050405020304" pitchFamily="18" charset="0"/>
              </a:rPr>
              <a:t>) returns the correlation coefficients between two </a:t>
            </a:r>
            <a:r>
              <a:rPr lang="en-US" altLang="en-US" dirty="0">
                <a:latin typeface="Times New Roman" panose="02020603050405020304" pitchFamily="18" charset="0"/>
              </a:rPr>
              <a:t>numerical </a:t>
            </a:r>
            <a:r>
              <a:rPr lang="tr-TR" altLang="en-US" dirty="0">
                <a:latin typeface="Times New Roman" panose="02020603050405020304" pitchFamily="18" charset="0"/>
              </a:rPr>
              <a:t>data sets.</a:t>
            </a:r>
            <a:endParaRPr lang="en-US" altLang="en-US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tr-TR" altLang="en-US" dirty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en-US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en-US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 eaLnBrk="1" hangingPunct="1">
              <a:buFontTx/>
              <a:buChar char="-"/>
            </a:pPr>
            <a:endParaRPr lang="tr-TR" altLang="en-US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E0BCFC-107A-4929-B1D8-224BC79FDA0A}"/>
              </a:ext>
            </a:extLst>
          </p:cNvPr>
          <p:cNvSpPr txBox="1"/>
          <p:nvPr/>
        </p:nvSpPr>
        <p:spPr>
          <a:xfrm>
            <a:off x="1368753" y="1898651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- </a:t>
            </a:r>
            <a:r>
              <a:rPr lang="tr-TR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1 </a:t>
            </a:r>
            <a:r>
              <a:rPr lang="tr-TR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≤ C. C. ≤ 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+ </a:t>
            </a:r>
            <a:r>
              <a:rPr lang="tr-TR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1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85A0F86-462A-4215-B677-9BB99877BD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1739698"/>
              </p:ext>
            </p:extLst>
          </p:nvPr>
        </p:nvGraphicFramePr>
        <p:xfrm>
          <a:off x="539552" y="2353660"/>
          <a:ext cx="8147248" cy="3883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5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D3F581-8002-4BE7-BE52-7815067ADB0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27BB99A-53A3-411B-8323-A24666150F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462984"/>
              </p:ext>
            </p:extLst>
          </p:nvPr>
        </p:nvGraphicFramePr>
        <p:xfrm>
          <a:off x="539552" y="2420888"/>
          <a:ext cx="799288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13603516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288395896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28703191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1018"/>
                          </a:solidFill>
                        </a:rPr>
                        <a:t>Correlation Coeff. 1</a:t>
                      </a:r>
                      <a:endParaRPr lang="tr-TR" sz="14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rgbClr val="001018"/>
                          </a:solidFill>
                        </a:rPr>
                        <a:t>Midterm Grades vs. Attendance</a:t>
                      </a:r>
                      <a:endParaRPr lang="tr-TR" sz="1400" b="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7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1018"/>
                          </a:solidFill>
                        </a:rPr>
                        <a:t>Correlation Coeff. 2</a:t>
                      </a:r>
                      <a:endParaRPr lang="tr-TR" sz="14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rgbClr val="001018"/>
                          </a:solidFill>
                        </a:rPr>
                        <a:t>Homework Grades vs. Attendance</a:t>
                      </a:r>
                      <a:endParaRPr lang="tr-TR" sz="1400" b="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3894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1018"/>
                          </a:solidFill>
                        </a:rPr>
                        <a:t>Correlation Coeff. 3</a:t>
                      </a:r>
                      <a:endParaRPr lang="tr-TR" sz="14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rgbClr val="001018"/>
                          </a:solidFill>
                        </a:rPr>
                        <a:t>Midterm + Homework Grades vs. Attendance</a:t>
                      </a:r>
                      <a:endParaRPr lang="tr-TR" sz="1400" b="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77479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1FA51F-889E-4C64-BD71-64041931B8F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65400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E8E564-BB51-48D1-9DA6-F8AEF2C21A7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53924"/>
            <a:ext cx="8229600" cy="792089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092188-0947-462C-BB58-8D4EF2AFAE2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/>
          </a:p>
        </p:txBody>
      </p:sp>
      <p:graphicFrame>
        <p:nvGraphicFramePr>
          <p:cNvPr id="24579" name="Object 787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405551983"/>
              </p:ext>
            </p:extLst>
          </p:nvPr>
        </p:nvGraphicFramePr>
        <p:xfrm>
          <a:off x="179388" y="260648"/>
          <a:ext cx="8785099" cy="5982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43" name="Worksheet" r:id="rId4" imgW="6229435" imgH="3867326" progId="Excel.Sheet.8">
                  <p:embed/>
                </p:oleObj>
              </mc:Choice>
              <mc:Fallback>
                <p:oleObj name="Worksheet" r:id="rId4" imgW="6229435" imgH="3867326" progId="Excel.Sheet.8">
                  <p:embed/>
                  <p:pic>
                    <p:nvPicPr>
                      <p:cNvPr id="0" name="Object 7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60648"/>
                        <a:ext cx="8785099" cy="59829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E70579-AF0D-4BE6-A509-E915881E564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3256" y="2708920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1BE68C-A22F-4B7C-93B6-FE8C1B23234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0945683"/>
              </p:ext>
            </p:extLst>
          </p:nvPr>
        </p:nvGraphicFramePr>
        <p:xfrm>
          <a:off x="251520" y="260648"/>
          <a:ext cx="8784976" cy="5982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36C9E9-DD8B-45A7-80F5-2D433F64484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9928865"/>
              </p:ext>
            </p:extLst>
          </p:nvPr>
        </p:nvGraphicFramePr>
        <p:xfrm>
          <a:off x="179513" y="260648"/>
          <a:ext cx="8632624" cy="5982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7050" y="6453188"/>
            <a:ext cx="2266950" cy="2476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DEB910-9BC3-49E5-8D54-A13B6E4570A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3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4542881"/>
              </p:ext>
            </p:extLst>
          </p:nvPr>
        </p:nvGraphicFramePr>
        <p:xfrm>
          <a:off x="179512" y="157162"/>
          <a:ext cx="8712968" cy="6296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5B91E37-512A-41A6-8982-8503ECC32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17500"/>
          </a:xfrm>
        </p:spPr>
        <p:txBody>
          <a:bodyPr/>
          <a:lstStyle/>
          <a:p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versus Exam Grade</a:t>
            </a:r>
            <a:endParaRPr lang="tr-TR" sz="3200" dirty="0"/>
          </a:p>
        </p:txBody>
      </p:sp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065E41-EE71-4667-99CE-50C96A9B935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en-US" sz="1400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85D8794-0C39-4C71-90F3-E787217AD4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924909"/>
              </p:ext>
            </p:extLst>
          </p:nvPr>
        </p:nvGraphicFramePr>
        <p:xfrm>
          <a:off x="431540" y="764704"/>
          <a:ext cx="8280920" cy="568863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1275026815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313345565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130026085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231481553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3826504706"/>
                    </a:ext>
                  </a:extLst>
                </a:gridCol>
              </a:tblGrid>
              <a:tr h="52999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#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Start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End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Duration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1018"/>
                          </a:solidFill>
                        </a:rPr>
                        <a:t>Midterm Grade</a:t>
                      </a:r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9379264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1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10:00:00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20.70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432211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2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10:00:00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1056629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3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10:00:00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27.90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1422927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4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9:59:00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20.55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801879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5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9:59:00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28.95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1577291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6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10:00:00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31.95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1956302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7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10:00:00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31.20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9707644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8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10:00:00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23.55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7239940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9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9:59:00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31.20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0611517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10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10:00:00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23.70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051202"/>
                  </a:ext>
                </a:extLst>
              </a:tr>
              <a:tr h="42988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11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8:30:00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9:54:00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1:24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28.65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474246"/>
                  </a:ext>
                </a:extLst>
              </a:tr>
              <a:tr h="429886">
                <a:tc gridSpan="4"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rgbClr val="001018"/>
                          </a:solidFill>
                        </a:rPr>
                        <a:t>Correlation Coefficient</a:t>
                      </a:r>
                      <a:endParaRPr lang="tr-TR" sz="1200" b="1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 sz="12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-0.21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3907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63496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FB9598-78D5-48BE-9D10-DBD6CD78E168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/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D649F8E3-FB7D-4E63-B3E8-E15A685539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3640313"/>
              </p:ext>
            </p:extLst>
          </p:nvPr>
        </p:nvGraphicFramePr>
        <p:xfrm>
          <a:off x="4860032" y="764704"/>
          <a:ext cx="4176463" cy="532859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66174">
                  <a:extLst>
                    <a:ext uri="{9D8B030D-6E8A-4147-A177-3AD203B41FA5}">
                      <a16:colId xmlns:a16="http://schemas.microsoft.com/office/drawing/2014/main" val="4200780884"/>
                    </a:ext>
                  </a:extLst>
                </a:gridCol>
                <a:gridCol w="1566174">
                  <a:extLst>
                    <a:ext uri="{9D8B030D-6E8A-4147-A177-3AD203B41FA5}">
                      <a16:colId xmlns:a16="http://schemas.microsoft.com/office/drawing/2014/main" val="3358899586"/>
                    </a:ext>
                  </a:extLst>
                </a:gridCol>
                <a:gridCol w="1044115">
                  <a:extLst>
                    <a:ext uri="{9D8B030D-6E8A-4147-A177-3AD203B41FA5}">
                      <a16:colId xmlns:a16="http://schemas.microsoft.com/office/drawing/2014/main" val="493968515"/>
                    </a:ext>
                  </a:extLst>
                </a:gridCol>
              </a:tblGrid>
              <a:tr h="5920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1018"/>
                          </a:solidFill>
                        </a:rPr>
                        <a:t>Time (Min.)</a:t>
                      </a:r>
                      <a:endParaRPr lang="tr-TR" sz="16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1018"/>
                          </a:solidFill>
                        </a:rPr>
                        <a:t>Frequency</a:t>
                      </a:r>
                      <a:endParaRPr lang="tr-TR" sz="16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1018"/>
                          </a:solidFill>
                        </a:rPr>
                        <a:t>%</a:t>
                      </a:r>
                      <a:endParaRPr lang="tr-TR" sz="1600" dirty="0">
                        <a:solidFill>
                          <a:srgbClr val="00101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118239"/>
                  </a:ext>
                </a:extLst>
              </a:tr>
              <a:tr h="592066">
                <a:tc>
                  <a:txBody>
                    <a:bodyPr/>
                    <a:lstStyle/>
                    <a:p>
                      <a:r>
                        <a:rPr lang="en-US" dirty="0"/>
                        <a:t>0 – 14.99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8425621"/>
                  </a:ext>
                </a:extLst>
              </a:tr>
              <a:tr h="592066">
                <a:tc>
                  <a:txBody>
                    <a:bodyPr/>
                    <a:lstStyle/>
                    <a:p>
                      <a:r>
                        <a:rPr lang="en-US" dirty="0"/>
                        <a:t>15 – 29.99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4476705"/>
                  </a:ext>
                </a:extLst>
              </a:tr>
              <a:tr h="592066">
                <a:tc>
                  <a:txBody>
                    <a:bodyPr/>
                    <a:lstStyle/>
                    <a:p>
                      <a:r>
                        <a:rPr lang="en-US" dirty="0"/>
                        <a:t>30 – 44.99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3774388"/>
                  </a:ext>
                </a:extLst>
              </a:tr>
              <a:tr h="592066">
                <a:tc>
                  <a:txBody>
                    <a:bodyPr/>
                    <a:lstStyle/>
                    <a:p>
                      <a:r>
                        <a:rPr lang="en-US" dirty="0"/>
                        <a:t>45 – 59.99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3654376"/>
                  </a:ext>
                </a:extLst>
              </a:tr>
              <a:tr h="592066">
                <a:tc>
                  <a:txBody>
                    <a:bodyPr/>
                    <a:lstStyle/>
                    <a:p>
                      <a:r>
                        <a:rPr lang="en-US" dirty="0"/>
                        <a:t>60 – 74.99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7322673"/>
                  </a:ext>
                </a:extLst>
              </a:tr>
              <a:tr h="592066">
                <a:tc>
                  <a:txBody>
                    <a:bodyPr/>
                    <a:lstStyle/>
                    <a:p>
                      <a:r>
                        <a:rPr lang="en-US" dirty="0"/>
                        <a:t>75 – 89.99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36.36%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9034480"/>
                  </a:ext>
                </a:extLst>
              </a:tr>
              <a:tr h="592066">
                <a:tc>
                  <a:txBody>
                    <a:bodyPr/>
                    <a:lstStyle/>
                    <a:p>
                      <a:r>
                        <a:rPr lang="en-US" dirty="0"/>
                        <a:t>&gt;= 90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63.64%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2286049"/>
                  </a:ext>
                </a:extLst>
              </a:tr>
              <a:tr h="592066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Total</a:t>
                      </a:r>
                      <a:endParaRPr lang="tr-T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11</a:t>
                      </a:r>
                      <a:endParaRPr lang="tr-T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100 %</a:t>
                      </a:r>
                      <a:endParaRPr lang="tr-T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0639520"/>
                  </a:ext>
                </a:extLst>
              </a:tr>
            </a:tbl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3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293242"/>
              </p:ext>
            </p:extLst>
          </p:nvPr>
        </p:nvGraphicFramePr>
        <p:xfrm>
          <a:off x="179512" y="764704"/>
          <a:ext cx="4392488" cy="5328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54240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C63D2-B7FC-494C-A65E-4A11635CEFF5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81300"/>
            <a:ext cx="8229600" cy="10128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reflection blurRad="6350" stA="55000" endA="50" endPos="85000" dist="60007" dir="5400000" sy="-100000" algn="bl" rotWithShape="0"/>
                </a:effectLst>
              </a:rPr>
              <a:t>Good Luck for all of you!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8A7874-601A-4CE6-82AA-16B7679EF74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dirty="0">
                <a:latin typeface="Times New Roman" panose="02020603050405020304" pitchFamily="18" charset="0"/>
              </a:rPr>
              <a:t>Students have the right to learn from teachers who are:</a:t>
            </a:r>
            <a:endParaRPr lang="en-US" altLang="en-US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tr-TR" altLang="en-US" dirty="0">
              <a:latin typeface="Times New Roman" panose="02020603050405020304" pitchFamily="18" charset="0"/>
            </a:endParaRPr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27A62EE1-0910-411E-A61A-AE4E5D53EBE1}"/>
              </a:ext>
            </a:extLst>
          </p:cNvPr>
          <p:cNvSpPr/>
          <p:nvPr/>
        </p:nvSpPr>
        <p:spPr>
          <a:xfrm>
            <a:off x="442912" y="2040128"/>
            <a:ext cx="1824831" cy="1316864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prepared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BA664883-F002-4E00-8ACC-1B6D1EAD5E13}"/>
              </a:ext>
            </a:extLst>
          </p:cNvPr>
          <p:cNvSpPr/>
          <p:nvPr/>
        </p:nvSpPr>
        <p:spPr>
          <a:xfrm>
            <a:off x="3277827" y="2112136"/>
            <a:ext cx="1377484" cy="1244856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on time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51EB3D00-F8BB-4952-9C67-F42B3473D039}"/>
              </a:ext>
            </a:extLst>
          </p:cNvPr>
          <p:cNvSpPr/>
          <p:nvPr/>
        </p:nvSpPr>
        <p:spPr>
          <a:xfrm>
            <a:off x="5868144" y="1900747"/>
            <a:ext cx="2509886" cy="1460434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teach the full number of weeks and hours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C128302C-45B7-40AD-A846-122147256870}"/>
              </a:ext>
            </a:extLst>
          </p:cNvPr>
          <p:cNvSpPr/>
          <p:nvPr/>
        </p:nvSpPr>
        <p:spPr>
          <a:xfrm>
            <a:off x="395536" y="4263748"/>
            <a:ext cx="2016223" cy="1685531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evaluate the assignments and exams properly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9" name="Cloud 8">
            <a:extLst>
              <a:ext uri="{FF2B5EF4-FFF2-40B4-BE49-F238E27FC236}">
                <a16:creationId xmlns:a16="http://schemas.microsoft.com/office/drawing/2014/main" id="{4D4B33DC-E298-4068-8F8A-F58EC43DE1A6}"/>
              </a:ext>
            </a:extLst>
          </p:cNvPr>
          <p:cNvSpPr/>
          <p:nvPr/>
        </p:nvSpPr>
        <p:spPr>
          <a:xfrm>
            <a:off x="3275856" y="4263748"/>
            <a:ext cx="2016223" cy="1685530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use a variety of challenging teaching methods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10" name="Cloud 9">
            <a:extLst>
              <a:ext uri="{FF2B5EF4-FFF2-40B4-BE49-F238E27FC236}">
                <a16:creationId xmlns:a16="http://schemas.microsoft.com/office/drawing/2014/main" id="{8F475A58-CF48-4420-AF92-EEFBD969A8D3}"/>
              </a:ext>
            </a:extLst>
          </p:cNvPr>
          <p:cNvSpPr/>
          <p:nvPr/>
        </p:nvSpPr>
        <p:spPr>
          <a:xfrm>
            <a:off x="6300192" y="4263747"/>
            <a:ext cx="2077838" cy="1613177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engage students actively in learning</a:t>
            </a:r>
            <a:endParaRPr lang="tr-TR" dirty="0">
              <a:solidFill>
                <a:srgbClr val="001018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983F54-769F-4A6B-BF99-FE85739614B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dirty="0">
                <a:latin typeface="Times New Roman" panose="02020603050405020304" pitchFamily="18" charset="0"/>
              </a:rPr>
              <a:t>Students have the right to:</a:t>
            </a:r>
            <a:endParaRPr lang="en-US" altLang="en-US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tr-TR" altLang="en-US" dirty="0">
              <a:latin typeface="Times New Roman" panose="02020603050405020304" pitchFamily="18" charset="0"/>
            </a:endParaRPr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8CD1FA73-CC6D-40C8-BA12-C1EF11E747AB}"/>
              </a:ext>
            </a:extLst>
          </p:cNvPr>
          <p:cNvSpPr/>
          <p:nvPr/>
        </p:nvSpPr>
        <p:spPr>
          <a:xfrm>
            <a:off x="380730" y="2116088"/>
            <a:ext cx="1742998" cy="1312912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ask questions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5F1DF043-E3E6-4459-A60C-3BEF1CE24138}"/>
              </a:ext>
            </a:extLst>
          </p:cNvPr>
          <p:cNvSpPr/>
          <p:nvPr/>
        </p:nvSpPr>
        <p:spPr>
          <a:xfrm>
            <a:off x="2980680" y="2116088"/>
            <a:ext cx="1584176" cy="1312912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be creative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AD790091-C5D5-4564-B788-7F831F4C548A}"/>
              </a:ext>
            </a:extLst>
          </p:cNvPr>
          <p:cNvSpPr/>
          <p:nvPr/>
        </p:nvSpPr>
        <p:spPr>
          <a:xfrm>
            <a:off x="5004048" y="2116088"/>
            <a:ext cx="3312368" cy="1312912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participate in class effectively and interactively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3D8B6584-DADE-47BB-B485-71A71261A9C9}"/>
              </a:ext>
            </a:extLst>
          </p:cNvPr>
          <p:cNvSpPr/>
          <p:nvPr/>
        </p:nvSpPr>
        <p:spPr>
          <a:xfrm>
            <a:off x="1684536" y="4077072"/>
            <a:ext cx="4176464" cy="1872208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exam and assignment formats that</a:t>
            </a:r>
            <a:r>
              <a:rPr lang="en-US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 </a:t>
            </a:r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reinforce learning </a:t>
            </a:r>
            <a:r>
              <a:rPr lang="tr-TR" altLang="en-US" sz="1800" b="1" dirty="0">
                <a:solidFill>
                  <a:srgbClr val="001018"/>
                </a:solidFill>
                <a:latin typeface="Times New Roman" panose="02020603050405020304" pitchFamily="18" charset="0"/>
              </a:rPr>
              <a:t>beyond memorization</a:t>
            </a:r>
            <a:endParaRPr lang="tr-TR" dirty="0">
              <a:solidFill>
                <a:srgbClr val="001018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E4A0054-2F35-4EF1-8ED3-2E3E404EA67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dirty="0">
                <a:latin typeface="Times New Roman" panose="02020603050405020304" pitchFamily="18" charset="0"/>
              </a:rPr>
              <a:t>Students have the right to:</a:t>
            </a:r>
            <a:endParaRPr lang="en-US" altLang="en-US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tr-TR" altLang="en-US" dirty="0">
              <a:latin typeface="Times New Roman" panose="02020603050405020304" pitchFamily="18" charset="0"/>
            </a:endParaRPr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641848FE-6180-4920-AA6B-586299C4E453}"/>
              </a:ext>
            </a:extLst>
          </p:cNvPr>
          <p:cNvSpPr/>
          <p:nvPr/>
        </p:nvSpPr>
        <p:spPr>
          <a:xfrm>
            <a:off x="514399" y="1628800"/>
            <a:ext cx="2905473" cy="1800200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be informed of the dates of major exams and assignments ahead of time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5B36718E-D9A2-4E98-AFED-303FF22BF4C0}"/>
              </a:ext>
            </a:extLst>
          </p:cNvPr>
          <p:cNvSpPr/>
          <p:nvPr/>
        </p:nvSpPr>
        <p:spPr>
          <a:xfrm>
            <a:off x="5220072" y="1628800"/>
            <a:ext cx="2382171" cy="1800200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see their grades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8B8EE744-6D0C-4A0E-8528-21F8C996A48E}"/>
              </a:ext>
            </a:extLst>
          </p:cNvPr>
          <p:cNvSpPr/>
          <p:nvPr/>
        </p:nvSpPr>
        <p:spPr>
          <a:xfrm>
            <a:off x="5085429" y="3717032"/>
            <a:ext cx="2905473" cy="1728192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be made aware of the rules and available choices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81DA6C16-ED7C-43CF-BCAD-FACFADD3E5FF}"/>
              </a:ext>
            </a:extLst>
          </p:cNvPr>
          <p:cNvSpPr/>
          <p:nvPr/>
        </p:nvSpPr>
        <p:spPr>
          <a:xfrm>
            <a:off x="658415" y="3717032"/>
            <a:ext cx="2905473" cy="1800200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receive frequent and timely evaluation of learning</a:t>
            </a:r>
            <a:endParaRPr lang="tr-TR" dirty="0">
              <a:solidFill>
                <a:srgbClr val="001018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A2D9FC-04A2-4A35-B7F2-F901EC5B64F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dirty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marL="0" indent="0" eaLnBrk="1" hangingPunct="1">
              <a:buNone/>
            </a:pPr>
            <a:endParaRPr lang="tr-TR" altLang="en-US" dirty="0"/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5A5D5E63-6830-461F-9BF2-96FC2108EFFF}"/>
              </a:ext>
            </a:extLst>
          </p:cNvPr>
          <p:cNvSpPr/>
          <p:nvPr/>
        </p:nvSpPr>
        <p:spPr>
          <a:xfrm>
            <a:off x="641648" y="2132857"/>
            <a:ext cx="1986136" cy="1455438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Weekly assignments and readings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35F14033-590F-4CC3-AEFB-481DC80F25A7}"/>
              </a:ext>
            </a:extLst>
          </p:cNvPr>
          <p:cNvSpPr/>
          <p:nvPr/>
        </p:nvSpPr>
        <p:spPr>
          <a:xfrm>
            <a:off x="6372200" y="2132857"/>
            <a:ext cx="2232248" cy="1455438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Learning objectives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E1189BB3-4CAD-4A2C-AE94-06B7EC2EBDE1}"/>
              </a:ext>
            </a:extLst>
          </p:cNvPr>
          <p:cNvSpPr/>
          <p:nvPr/>
        </p:nvSpPr>
        <p:spPr>
          <a:xfrm>
            <a:off x="667778" y="4005064"/>
            <a:ext cx="2248038" cy="1584176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Expectations from students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07954510-9D48-4DD0-8391-8F5A47F07107}"/>
              </a:ext>
            </a:extLst>
          </p:cNvPr>
          <p:cNvSpPr/>
          <p:nvPr/>
        </p:nvSpPr>
        <p:spPr>
          <a:xfrm>
            <a:off x="5292080" y="3775620"/>
            <a:ext cx="3394720" cy="1715640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Explicit description of how evaluation and grading will be done</a:t>
            </a:r>
            <a:endParaRPr lang="tr-TR" dirty="0">
              <a:solidFill>
                <a:srgbClr val="001018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63FE50-20A6-4DA5-A988-4608310EF05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dirty="0">
                <a:latin typeface="Times New Roman" panose="02020603050405020304" pitchFamily="18" charset="0"/>
              </a:rPr>
              <a:t>Students have the right to:</a:t>
            </a:r>
            <a:endParaRPr lang="en-US" altLang="en-US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tr-TR" altLang="en-US" dirty="0">
              <a:latin typeface="Times New Roman" panose="02020603050405020304" pitchFamily="18" charset="0"/>
            </a:endParaRPr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4650FAB1-267D-4043-96FF-8A0D19799794}"/>
              </a:ext>
            </a:extLst>
          </p:cNvPr>
          <p:cNvSpPr/>
          <p:nvPr/>
        </p:nvSpPr>
        <p:spPr>
          <a:xfrm>
            <a:off x="442913" y="1772816"/>
            <a:ext cx="1968848" cy="1368152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be treated politely and with respect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18E9908B-4CEE-4CA5-88CC-5DA2B470F4ED}"/>
              </a:ext>
            </a:extLst>
          </p:cNvPr>
          <p:cNvSpPr/>
          <p:nvPr/>
        </p:nvSpPr>
        <p:spPr>
          <a:xfrm>
            <a:off x="5292080" y="1772816"/>
            <a:ext cx="2736304" cy="1224136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two-way communication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B764E00A-DDB0-4272-9DC9-91586469FA40}"/>
              </a:ext>
            </a:extLst>
          </p:cNvPr>
          <p:cNvSpPr/>
          <p:nvPr/>
        </p:nvSpPr>
        <p:spPr>
          <a:xfrm>
            <a:off x="512936" y="3563344"/>
            <a:ext cx="1968847" cy="1089791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be heard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42117247-337A-4F96-B50B-81395633D63F}"/>
              </a:ext>
            </a:extLst>
          </p:cNvPr>
          <p:cNvSpPr/>
          <p:nvPr/>
        </p:nvSpPr>
        <p:spPr>
          <a:xfrm>
            <a:off x="5940152" y="3253609"/>
            <a:ext cx="2088232" cy="1089791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ask questions</a:t>
            </a:r>
            <a:endParaRPr lang="tr-TR" dirty="0">
              <a:solidFill>
                <a:srgbClr val="001018"/>
              </a:solidFill>
            </a:endParaRPr>
          </a:p>
        </p:txBody>
      </p:sp>
      <p:sp>
        <p:nvSpPr>
          <p:cNvPr id="9" name="Cloud 8">
            <a:extLst>
              <a:ext uri="{FF2B5EF4-FFF2-40B4-BE49-F238E27FC236}">
                <a16:creationId xmlns:a16="http://schemas.microsoft.com/office/drawing/2014/main" id="{5BE4A894-BB72-489D-9922-F5222C3AE09A}"/>
              </a:ext>
            </a:extLst>
          </p:cNvPr>
          <p:cNvSpPr/>
          <p:nvPr/>
        </p:nvSpPr>
        <p:spPr>
          <a:xfrm>
            <a:off x="3131840" y="4343400"/>
            <a:ext cx="2448272" cy="1605880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altLang="en-US" dirty="0">
                <a:solidFill>
                  <a:srgbClr val="001018"/>
                </a:solidFill>
                <a:latin typeface="Times New Roman" panose="02020603050405020304" pitchFamily="18" charset="0"/>
              </a:rPr>
              <a:t>be responded to impartially and fairly</a:t>
            </a:r>
            <a:endParaRPr lang="tr-TR" dirty="0">
              <a:solidFill>
                <a:srgbClr val="001018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C088EB-E3FA-49B5-A7EE-718BB24E41E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64904"/>
            <a:ext cx="8229600" cy="1295896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B8B0FF-3D48-494E-9298-A4A2D8870B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4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7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1564</TotalTime>
  <Words>1216</Words>
  <Application>Microsoft Office PowerPoint</Application>
  <PresentationFormat>On-screen Show (4:3)</PresentationFormat>
  <Paragraphs>535</Paragraphs>
  <Slides>27</Slides>
  <Notes>27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Times New Roman</vt:lpstr>
      <vt:lpstr>Verdana</vt:lpstr>
      <vt:lpstr>Webdings</vt:lpstr>
      <vt:lpstr>Balloons</vt:lpstr>
      <vt:lpstr>Microsoft Excel 97-2003 Worksheet</vt:lpstr>
      <vt:lpstr>Bilkent University Faculty of Applied Sciences (FAS)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CTIS 186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Time Spent by Students versus Exam Grade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visitor</cp:lastModifiedBy>
  <cp:revision>167</cp:revision>
  <dcterms:created xsi:type="dcterms:W3CDTF">2009-11-08T07:48:00Z</dcterms:created>
  <dcterms:modified xsi:type="dcterms:W3CDTF">2025-03-24T12:59:36Z</dcterms:modified>
</cp:coreProperties>
</file>